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7" r:id="rId3"/>
    <p:sldId id="258" r:id="rId4"/>
    <p:sldId id="259" r:id="rId5"/>
    <p:sldId id="261" r:id="rId6"/>
    <p:sldId id="260" r:id="rId7"/>
    <p:sldId id="262" r:id="rId8"/>
    <p:sldId id="265" r:id="rId9"/>
    <p:sldId id="300" r:id="rId10"/>
    <p:sldId id="299" r:id="rId11"/>
    <p:sldId id="263" r:id="rId12"/>
    <p:sldId id="267" r:id="rId13"/>
    <p:sldId id="273" r:id="rId14"/>
    <p:sldId id="298" r:id="rId15"/>
    <p:sldId id="288" r:id="rId16"/>
    <p:sldId id="285" r:id="rId17"/>
    <p:sldId id="297" r:id="rId18"/>
    <p:sldId id="301" r:id="rId19"/>
    <p:sldId id="305" r:id="rId20"/>
    <p:sldId id="303" r:id="rId21"/>
    <p:sldId id="302" r:id="rId22"/>
    <p:sldId id="304"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57" r:id="rId46"/>
    <p:sldId id="358" r:id="rId47"/>
    <p:sldId id="328" r:id="rId48"/>
    <p:sldId id="339" r:id="rId49"/>
    <p:sldId id="337" r:id="rId50"/>
    <p:sldId id="329" r:id="rId51"/>
    <p:sldId id="338" r:id="rId52"/>
    <p:sldId id="340" r:id="rId53"/>
    <p:sldId id="341" r:id="rId54"/>
    <p:sldId id="342" r:id="rId55"/>
    <p:sldId id="343" r:id="rId56"/>
    <p:sldId id="344" r:id="rId57"/>
    <p:sldId id="345" r:id="rId58"/>
    <p:sldId id="346" r:id="rId59"/>
    <p:sldId id="347" r:id="rId60"/>
    <p:sldId id="348" r:id="rId61"/>
    <p:sldId id="349" r:id="rId62"/>
    <p:sldId id="350" r:id="rId63"/>
    <p:sldId id="351" r:id="rId64"/>
    <p:sldId id="352" r:id="rId65"/>
    <p:sldId id="353" r:id="rId66"/>
    <p:sldId id="354" r:id="rId67"/>
    <p:sldId id="355" r:id="rId68"/>
    <p:sldId id="356" r:id="rId69"/>
    <p:sldId id="359" r:id="rId70"/>
    <p:sldId id="287" r:id="rId71"/>
    <p:sldId id="360" r:id="rId72"/>
    <p:sldId id="290" r:id="rId73"/>
    <p:sldId id="289" r:id="rId7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0" d="100"/>
          <a:sy n="90" d="100"/>
        </p:scale>
        <p:origin x="-51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C9798C-4742-48EB-97EB-BF6EF980F41E}" type="datetimeFigureOut">
              <a:rPr lang="ru-RU" smtClean="0"/>
              <a:pPr/>
              <a:t>29.10.2019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D9CB7-8F3E-4C63-8FDF-761823CA68A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EEB3C78-0C9E-43D5-9F9F-5DC0F7DE847D}" type="slidenum">
              <a:rPr lang="ru-RU" smtClean="0"/>
              <a:pPr/>
              <a:t>47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EEB3C78-0C9E-43D5-9F9F-5DC0F7DE847D}" type="slidenum">
              <a:rPr lang="ru-RU" smtClean="0"/>
              <a:pPr/>
              <a:t>62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vet.nazarova@mail.ru"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svet.nazarova@mail.ru"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785794"/>
            <a:ext cx="7772400" cy="2314590"/>
          </a:xfrm>
        </p:spPr>
        <p:txBody>
          <a:bodyPr/>
          <a:lstStyle/>
          <a:p>
            <a:r>
              <a:rPr lang="ru-RU" b="1" dirty="0" smtClean="0">
                <a:ln w="1905"/>
                <a:solidFill>
                  <a:srgbClr val="C00000"/>
                </a:solidFill>
                <a:effectLst>
                  <a:innerShdw blurRad="69850" dist="43180" dir="5400000">
                    <a:srgbClr val="000000">
                      <a:alpha val="65000"/>
                    </a:srgbClr>
                  </a:innerShdw>
                </a:effectLst>
                <a:latin typeface="Arial" pitchFamily="34" charset="0"/>
                <a:cs typeface="Arial" pitchFamily="34" charset="0"/>
              </a:rPr>
              <a:t>Секция РМО учителей истории и обществознания</a:t>
            </a:r>
            <a:endParaRPr lang="ru-RU" b="1" dirty="0">
              <a:ln w="1905"/>
              <a:solidFill>
                <a:srgbClr val="C00000"/>
              </a:solidFill>
              <a:effectLst>
                <a:innerShdw blurRad="69850" dist="43180" dir="5400000">
                  <a:srgbClr val="000000">
                    <a:alpha val="65000"/>
                  </a:srgbClr>
                </a:innerShdw>
              </a:effectLst>
              <a:latin typeface="Arial" pitchFamily="34" charset="0"/>
              <a:cs typeface="Arial" pitchFamily="34" charset="0"/>
            </a:endParaRPr>
          </a:p>
        </p:txBody>
      </p:sp>
      <p:sp>
        <p:nvSpPr>
          <p:cNvPr id="3" name="Подзаголовок 2"/>
          <p:cNvSpPr>
            <a:spLocks noGrp="1"/>
          </p:cNvSpPr>
          <p:nvPr>
            <p:ph type="subTitle" idx="1"/>
          </p:nvPr>
        </p:nvSpPr>
        <p:spPr>
          <a:xfrm>
            <a:off x="1428728" y="3000372"/>
            <a:ext cx="6400800" cy="1752600"/>
          </a:xfrm>
        </p:spPr>
        <p:txBody>
          <a:bodyPr/>
          <a:lstStyle/>
          <a:p>
            <a:r>
              <a:rPr lang="ru-RU" dirty="0" smtClean="0">
                <a:solidFill>
                  <a:srgbClr val="800000"/>
                </a:solidFill>
                <a:latin typeface="Arial Unicode MS" pitchFamily="34" charset="-128"/>
                <a:ea typeface="Arial Unicode MS" pitchFamily="34" charset="-128"/>
                <a:cs typeface="Arial Unicode MS" pitchFamily="34" charset="-128"/>
              </a:rPr>
              <a:t>29.10.2019</a:t>
            </a:r>
            <a:endParaRPr lang="ru-RU" dirty="0">
              <a:solidFill>
                <a:srgbClr val="800000"/>
              </a:solidFill>
              <a:latin typeface="Arial Unicode MS" pitchFamily="34" charset="-128"/>
              <a:ea typeface="Arial Unicode MS" pitchFamily="34" charset="-128"/>
              <a:cs typeface="Arial Unicode MS" pitchFamily="34" charset="-128"/>
            </a:endParaRPr>
          </a:p>
        </p:txBody>
      </p:sp>
      <p:pic>
        <p:nvPicPr>
          <p:cNvPr id="34818" name="Picture 2" descr="https://avatars.mds.yandex.net/get-pdb/918543/8c3502c6-beca-4d9a-85ae-91ab90234aa0/s1200"/>
          <p:cNvPicPr>
            <a:picLocks noChangeAspect="1" noChangeArrowheads="1"/>
          </p:cNvPicPr>
          <p:nvPr/>
        </p:nvPicPr>
        <p:blipFill>
          <a:blip r:embed="rId2"/>
          <a:srcRect/>
          <a:stretch>
            <a:fillRect/>
          </a:stretch>
        </p:blipFill>
        <p:spPr bwMode="auto">
          <a:xfrm>
            <a:off x="1857356" y="3571876"/>
            <a:ext cx="4929185" cy="32861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dirty="0" smtClean="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rPr>
              <a:t>ИСТОРИЯ</a:t>
            </a:r>
            <a:endParaRPr lang="ru-RU" dirty="0"/>
          </a:p>
        </p:txBody>
      </p:sp>
      <p:sp>
        <p:nvSpPr>
          <p:cNvPr id="3" name="Содержимое 2"/>
          <p:cNvSpPr>
            <a:spLocks noGrp="1"/>
          </p:cNvSpPr>
          <p:nvPr>
            <p:ph idx="1"/>
          </p:nvPr>
        </p:nvSpPr>
        <p:spPr>
          <a:xfrm>
            <a:off x="214282" y="928670"/>
            <a:ext cx="8715436" cy="5715040"/>
          </a:xfrm>
        </p:spPr>
        <p:txBody>
          <a:bodyPr>
            <a:normAutofit lnSpcReduction="10000"/>
          </a:bodyPr>
          <a:lstStyle/>
          <a:p>
            <a:r>
              <a:rPr lang="ru-RU" b="1" i="1" dirty="0" smtClean="0">
                <a:solidFill>
                  <a:schemeClr val="tx2">
                    <a:lumMod val="75000"/>
                  </a:schemeClr>
                </a:solidFill>
                <a:latin typeface="Arial Unicode MS" pitchFamily="34" charset="-128"/>
                <a:ea typeface="Arial Unicode MS" pitchFamily="34" charset="-128"/>
                <a:cs typeface="Arial Unicode MS" pitchFamily="34" charset="-128"/>
              </a:rPr>
              <a:t>16.10. 2019</a:t>
            </a:r>
          </a:p>
          <a:p>
            <a:r>
              <a:rPr lang="ru-RU" dirty="0" smtClean="0">
                <a:solidFill>
                  <a:srgbClr val="800000"/>
                </a:solidFill>
                <a:latin typeface="Arial Unicode MS" pitchFamily="34" charset="-128"/>
                <a:ea typeface="Arial Unicode MS" pitchFamily="34" charset="-128"/>
                <a:cs typeface="Arial Unicode MS" pitchFamily="34" charset="-128"/>
              </a:rPr>
              <a:t>Приняли участие </a:t>
            </a:r>
            <a:r>
              <a:rPr lang="ru-RU" b="1" dirty="0" smtClean="0">
                <a:solidFill>
                  <a:srgbClr val="FF0000"/>
                </a:solidFill>
                <a:latin typeface="Arial Unicode MS" pitchFamily="34" charset="-128"/>
                <a:ea typeface="Arial Unicode MS" pitchFamily="34" charset="-128"/>
                <a:cs typeface="Arial Unicode MS" pitchFamily="34" charset="-128"/>
              </a:rPr>
              <a:t>1209</a:t>
            </a:r>
            <a:r>
              <a:rPr lang="ru-RU" dirty="0" smtClean="0">
                <a:solidFill>
                  <a:srgbClr val="FF0000"/>
                </a:solidFill>
                <a:latin typeface="Arial Unicode MS" pitchFamily="34" charset="-128"/>
                <a:ea typeface="Arial Unicode MS" pitchFamily="34" charset="-128"/>
                <a:cs typeface="Arial Unicode MS" pitchFamily="34" charset="-128"/>
              </a:rPr>
              <a:t> </a:t>
            </a:r>
            <a:r>
              <a:rPr lang="ru-RU" dirty="0" smtClean="0">
                <a:solidFill>
                  <a:srgbClr val="800000"/>
                </a:solidFill>
                <a:latin typeface="Arial Unicode MS" pitchFamily="34" charset="-128"/>
                <a:ea typeface="Arial Unicode MS" pitchFamily="34" charset="-128"/>
                <a:cs typeface="Arial Unicode MS" pitchFamily="34" charset="-128"/>
              </a:rPr>
              <a:t>(</a:t>
            </a:r>
            <a:r>
              <a:rPr lang="ru-RU" b="1" dirty="0" smtClean="0">
                <a:solidFill>
                  <a:srgbClr val="800000"/>
                </a:solidFill>
                <a:latin typeface="Arial Unicode MS" pitchFamily="34" charset="-128"/>
                <a:ea typeface="Arial Unicode MS" pitchFamily="34" charset="-128"/>
                <a:cs typeface="Arial Unicode MS" pitchFamily="34" charset="-128"/>
              </a:rPr>
              <a:t>1106, 1496 в 2017)</a:t>
            </a:r>
            <a:r>
              <a:rPr lang="ru-RU" dirty="0" smtClean="0">
                <a:solidFill>
                  <a:srgbClr val="800000"/>
                </a:solidFill>
                <a:latin typeface="Arial Unicode MS" pitchFamily="34" charset="-128"/>
                <a:ea typeface="Arial Unicode MS" pitchFamily="34" charset="-128"/>
                <a:cs typeface="Arial Unicode MS" pitchFamily="34" charset="-128"/>
              </a:rPr>
              <a:t> уч-ся 5-11 классов</a:t>
            </a:r>
          </a:p>
          <a:p>
            <a:r>
              <a:rPr lang="ru-RU" dirty="0" smtClean="0">
                <a:latin typeface="Arial Unicode MS" pitchFamily="34" charset="-128"/>
                <a:ea typeface="Arial Unicode MS" pitchFamily="34" charset="-128"/>
                <a:cs typeface="Arial Unicode MS" pitchFamily="34" charset="-128"/>
              </a:rPr>
              <a:t>5 класс – 180</a:t>
            </a:r>
          </a:p>
          <a:p>
            <a:r>
              <a:rPr lang="ru-RU" dirty="0" smtClean="0">
                <a:latin typeface="Arial Unicode MS" pitchFamily="34" charset="-128"/>
                <a:ea typeface="Arial Unicode MS" pitchFamily="34" charset="-128"/>
                <a:cs typeface="Arial Unicode MS" pitchFamily="34" charset="-128"/>
              </a:rPr>
              <a:t>6 класс – 249</a:t>
            </a:r>
          </a:p>
          <a:p>
            <a:r>
              <a:rPr lang="ru-RU" dirty="0" smtClean="0">
                <a:latin typeface="Arial Unicode MS" pitchFamily="34" charset="-128"/>
                <a:ea typeface="Arial Unicode MS" pitchFamily="34" charset="-128"/>
                <a:cs typeface="Arial Unicode MS" pitchFamily="34" charset="-128"/>
              </a:rPr>
              <a:t>7 класс – 190</a:t>
            </a:r>
          </a:p>
          <a:p>
            <a:r>
              <a:rPr lang="ru-RU" dirty="0" smtClean="0">
                <a:latin typeface="Arial Unicode MS" pitchFamily="34" charset="-128"/>
                <a:ea typeface="Arial Unicode MS" pitchFamily="34" charset="-128"/>
                <a:cs typeface="Arial Unicode MS" pitchFamily="34" charset="-128"/>
              </a:rPr>
              <a:t>8 класс – 230</a:t>
            </a:r>
          </a:p>
          <a:p>
            <a:r>
              <a:rPr lang="ru-RU" dirty="0" smtClean="0">
                <a:latin typeface="Arial Unicode MS" pitchFamily="34" charset="-128"/>
                <a:ea typeface="Arial Unicode MS" pitchFamily="34" charset="-128"/>
                <a:cs typeface="Arial Unicode MS" pitchFamily="34" charset="-128"/>
              </a:rPr>
              <a:t>9 класс – 179</a:t>
            </a:r>
          </a:p>
          <a:p>
            <a:r>
              <a:rPr lang="ru-RU" dirty="0" smtClean="0">
                <a:latin typeface="Arial Unicode MS" pitchFamily="34" charset="-128"/>
                <a:ea typeface="Arial Unicode MS" pitchFamily="34" charset="-128"/>
                <a:cs typeface="Arial Unicode MS" pitchFamily="34" charset="-128"/>
              </a:rPr>
              <a:t>10 класс – 86</a:t>
            </a:r>
          </a:p>
          <a:p>
            <a:r>
              <a:rPr lang="ru-RU" dirty="0" smtClean="0">
                <a:latin typeface="Arial Unicode MS" pitchFamily="34" charset="-128"/>
                <a:ea typeface="Arial Unicode MS" pitchFamily="34" charset="-128"/>
                <a:cs typeface="Arial Unicode MS" pitchFamily="34" charset="-128"/>
              </a:rPr>
              <a:t>11 класс – 95 </a:t>
            </a:r>
            <a:endParaRPr lang="ru-RU"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dirty="0" smtClean="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rPr>
              <a:t>ИСТОРИЯ</a:t>
            </a:r>
            <a:endParaRPr lang="ru-RU" dirty="0"/>
          </a:p>
        </p:txBody>
      </p:sp>
      <p:sp>
        <p:nvSpPr>
          <p:cNvPr id="3" name="Содержимое 2"/>
          <p:cNvSpPr>
            <a:spLocks noGrp="1"/>
          </p:cNvSpPr>
          <p:nvPr>
            <p:ph idx="1"/>
          </p:nvPr>
        </p:nvSpPr>
        <p:spPr>
          <a:xfrm>
            <a:off x="214282" y="928670"/>
            <a:ext cx="8715436" cy="5715040"/>
          </a:xfrm>
        </p:spPr>
        <p:txBody>
          <a:bodyPr>
            <a:normAutofit fontScale="92500"/>
          </a:bodyPr>
          <a:lstStyle/>
          <a:p>
            <a:r>
              <a:rPr lang="ru-RU" b="1" dirty="0" smtClean="0">
                <a:solidFill>
                  <a:srgbClr val="C00000"/>
                </a:solidFill>
                <a:latin typeface="Arial Unicode MS" pitchFamily="34" charset="-128"/>
                <a:ea typeface="Arial Unicode MS" pitchFamily="34" charset="-128"/>
                <a:cs typeface="Arial Unicode MS" pitchFamily="34" charset="-128"/>
              </a:rPr>
              <a:t>Наибольшее</a:t>
            </a:r>
            <a:r>
              <a:rPr lang="ru-RU" dirty="0" smtClean="0">
                <a:latin typeface="Arial Unicode MS" pitchFamily="34" charset="-128"/>
                <a:ea typeface="Arial Unicode MS" pitchFamily="34" charset="-128"/>
                <a:cs typeface="Arial Unicode MS" pitchFamily="34" charset="-128"/>
              </a:rPr>
              <a:t> количество участников в </a:t>
            </a:r>
            <a:r>
              <a:rPr lang="ru-RU" b="1" dirty="0" smtClean="0">
                <a:solidFill>
                  <a:srgbClr val="C00000"/>
                </a:solidFill>
                <a:latin typeface="Arial Unicode MS" pitchFamily="34" charset="-128"/>
                <a:ea typeface="Arial Unicode MS" pitchFamily="34" charset="-128"/>
                <a:cs typeface="Arial Unicode MS" pitchFamily="34" charset="-128"/>
              </a:rPr>
              <a:t>Гимназии №136 </a:t>
            </a:r>
            <a:r>
              <a:rPr lang="ru-RU" dirty="0" smtClean="0">
                <a:latin typeface="Arial Unicode MS" pitchFamily="34" charset="-128"/>
                <a:ea typeface="Arial Unicode MS" pitchFamily="34" charset="-128"/>
                <a:cs typeface="Arial Unicode MS" pitchFamily="34" charset="-128"/>
              </a:rPr>
              <a:t>(165), </a:t>
            </a:r>
            <a:r>
              <a:rPr lang="ru-RU" b="1" dirty="0" smtClean="0">
                <a:solidFill>
                  <a:srgbClr val="C00000"/>
                </a:solidFill>
                <a:latin typeface="Arial Unicode MS" pitchFamily="34" charset="-128"/>
                <a:ea typeface="Arial Unicode MS" pitchFamily="34" charset="-128"/>
                <a:cs typeface="Arial Unicode MS" pitchFamily="34" charset="-128"/>
              </a:rPr>
              <a:t>Лицее №165</a:t>
            </a:r>
            <a:r>
              <a:rPr lang="ru-RU" dirty="0" smtClean="0">
                <a:solidFill>
                  <a:srgbClr val="C00000"/>
                </a:solidFill>
                <a:latin typeface="Arial Unicode MS" pitchFamily="34" charset="-128"/>
                <a:ea typeface="Arial Unicode MS" pitchFamily="34" charset="-128"/>
                <a:cs typeface="Arial Unicode MS" pitchFamily="34" charset="-128"/>
              </a:rPr>
              <a:t> </a:t>
            </a:r>
            <a:r>
              <a:rPr lang="ru-RU" dirty="0" smtClean="0">
                <a:latin typeface="Arial Unicode MS" pitchFamily="34" charset="-128"/>
                <a:ea typeface="Arial Unicode MS" pitchFamily="34" charset="-128"/>
                <a:cs typeface="Arial Unicode MS" pitchFamily="34" charset="-128"/>
              </a:rPr>
              <a:t>(123), </a:t>
            </a:r>
            <a:r>
              <a:rPr lang="ru-RU" b="1" dirty="0" smtClean="0">
                <a:solidFill>
                  <a:srgbClr val="C00000"/>
                </a:solidFill>
                <a:latin typeface="Arial Unicode MS" pitchFamily="34" charset="-128"/>
                <a:ea typeface="Arial Unicode MS" pitchFamily="34" charset="-128"/>
                <a:cs typeface="Arial Unicode MS" pitchFamily="34" charset="-128"/>
              </a:rPr>
              <a:t>Лицей 36 </a:t>
            </a:r>
            <a:r>
              <a:rPr lang="ru-RU" dirty="0" smtClean="0">
                <a:latin typeface="Arial Unicode MS" pitchFamily="34" charset="-128"/>
                <a:ea typeface="Arial Unicode MS" pitchFamily="34" charset="-128"/>
                <a:cs typeface="Arial Unicode MS" pitchFamily="34" charset="-128"/>
              </a:rPr>
              <a:t>(61),  </a:t>
            </a:r>
            <a:r>
              <a:rPr lang="ru-RU" b="1" dirty="0" smtClean="0">
                <a:solidFill>
                  <a:srgbClr val="C00000"/>
                </a:solidFill>
                <a:latin typeface="Arial Unicode MS" pitchFamily="34" charset="-128"/>
                <a:ea typeface="Arial Unicode MS" pitchFamily="34" charset="-128"/>
                <a:cs typeface="Arial Unicode MS" pitchFamily="34" charset="-128"/>
              </a:rPr>
              <a:t>63</a:t>
            </a:r>
            <a:r>
              <a:rPr lang="ru-RU" b="1" dirty="0" smtClean="0">
                <a:latin typeface="Arial Unicode MS" pitchFamily="34" charset="-128"/>
                <a:ea typeface="Arial Unicode MS" pitchFamily="34" charset="-128"/>
                <a:cs typeface="Arial Unicode MS" pitchFamily="34" charset="-128"/>
              </a:rPr>
              <a:t> </a:t>
            </a:r>
            <a:r>
              <a:rPr lang="ru-RU" dirty="0" smtClean="0">
                <a:latin typeface="Arial Unicode MS" pitchFamily="34" charset="-128"/>
                <a:ea typeface="Arial Unicode MS" pitchFamily="34" charset="-128"/>
                <a:cs typeface="Arial Unicode MS" pitchFamily="34" charset="-128"/>
              </a:rPr>
              <a:t>(55), </a:t>
            </a:r>
            <a:r>
              <a:rPr lang="ru-RU" b="1" dirty="0" smtClean="0">
                <a:solidFill>
                  <a:srgbClr val="C00000"/>
                </a:solidFill>
                <a:latin typeface="Arial Unicode MS" pitchFamily="34" charset="-128"/>
                <a:ea typeface="Arial Unicode MS" pitchFamily="34" charset="-128"/>
                <a:cs typeface="Arial Unicode MS" pitchFamily="34" charset="-128"/>
              </a:rPr>
              <a:t>15</a:t>
            </a:r>
            <a:r>
              <a:rPr lang="ru-RU" dirty="0" smtClean="0">
                <a:latin typeface="Arial Unicode MS" pitchFamily="34" charset="-128"/>
                <a:ea typeface="Arial Unicode MS" pitchFamily="34" charset="-128"/>
                <a:cs typeface="Arial Unicode MS" pitchFamily="34" charset="-128"/>
              </a:rPr>
              <a:t> (54), </a:t>
            </a:r>
            <a:r>
              <a:rPr lang="ru-RU" b="1" dirty="0" smtClean="0">
                <a:solidFill>
                  <a:srgbClr val="C00000"/>
                </a:solidFill>
                <a:latin typeface="Arial Unicode MS" pitchFamily="34" charset="-128"/>
                <a:ea typeface="Arial Unicode MS" pitchFamily="34" charset="-128"/>
                <a:cs typeface="Arial Unicode MS" pitchFamily="34" charset="-128"/>
              </a:rPr>
              <a:t>125 </a:t>
            </a:r>
            <a:r>
              <a:rPr lang="ru-RU" dirty="0" smtClean="0">
                <a:solidFill>
                  <a:schemeClr val="tx1">
                    <a:lumMod val="95000"/>
                    <a:lumOff val="5000"/>
                  </a:schemeClr>
                </a:solidFill>
                <a:latin typeface="Arial Unicode MS" pitchFamily="34" charset="-128"/>
                <a:ea typeface="Arial Unicode MS" pitchFamily="34" charset="-128"/>
                <a:cs typeface="Arial Unicode MS" pitchFamily="34" charset="-128"/>
              </a:rPr>
              <a:t>(52)</a:t>
            </a:r>
            <a:endParaRPr lang="ru-RU" dirty="0" smtClean="0">
              <a:latin typeface="Arial Unicode MS" pitchFamily="34" charset="-128"/>
              <a:ea typeface="Arial Unicode MS" pitchFamily="34" charset="-128"/>
              <a:cs typeface="Arial Unicode MS" pitchFamily="34" charset="-128"/>
            </a:endParaRPr>
          </a:p>
          <a:p>
            <a:r>
              <a:rPr lang="ru-RU" b="1" dirty="0" smtClean="0">
                <a:latin typeface="Arial Unicode MS" pitchFamily="34" charset="-128"/>
                <a:ea typeface="Arial Unicode MS" pitchFamily="34" charset="-128"/>
                <a:cs typeface="Arial Unicode MS" pitchFamily="34" charset="-128"/>
              </a:rPr>
              <a:t>Наименьшее</a:t>
            </a:r>
            <a:r>
              <a:rPr lang="ru-RU" dirty="0" smtClean="0">
                <a:latin typeface="Arial Unicode MS" pitchFamily="34" charset="-128"/>
                <a:ea typeface="Arial Unicode MS" pitchFamily="34" charset="-128"/>
                <a:cs typeface="Arial Unicode MS" pitchFamily="34" charset="-128"/>
              </a:rPr>
              <a:t> количество участников в </a:t>
            </a:r>
            <a:r>
              <a:rPr lang="ru-RU" b="1" dirty="0" smtClean="0">
                <a:latin typeface="Arial Unicode MS" pitchFamily="34" charset="-128"/>
                <a:ea typeface="Arial Unicode MS" pitchFamily="34" charset="-128"/>
                <a:cs typeface="Arial Unicode MS" pitchFamily="34" charset="-128"/>
              </a:rPr>
              <a:t>школах №144, 145 (0), 133 (3),  128 (4), 129 (6), 179 (9).</a:t>
            </a:r>
          </a:p>
          <a:p>
            <a:r>
              <a:rPr lang="ru-RU" dirty="0" smtClean="0">
                <a:latin typeface="Arial Unicode MS" pitchFamily="34" charset="-128"/>
                <a:ea typeface="Arial Unicode MS" pitchFamily="34" charset="-128"/>
                <a:cs typeface="Arial Unicode MS" pitchFamily="34" charset="-128"/>
              </a:rPr>
              <a:t>Победителей – </a:t>
            </a:r>
            <a:r>
              <a:rPr lang="ru-RU" b="1" dirty="0" smtClean="0">
                <a:solidFill>
                  <a:srgbClr val="C00000"/>
                </a:solidFill>
                <a:latin typeface="Arial Unicode MS" pitchFamily="34" charset="-128"/>
                <a:ea typeface="Arial Unicode MS" pitchFamily="34" charset="-128"/>
                <a:cs typeface="Arial Unicode MS" pitchFamily="34" charset="-128"/>
              </a:rPr>
              <a:t>90</a:t>
            </a:r>
            <a:r>
              <a:rPr lang="ru-RU" dirty="0" smtClean="0">
                <a:latin typeface="Arial Unicode MS" pitchFamily="34" charset="-128"/>
                <a:ea typeface="Arial Unicode MS" pitchFamily="34" charset="-128"/>
                <a:cs typeface="Arial Unicode MS" pitchFamily="34" charset="-128"/>
              </a:rPr>
              <a:t>, призеров – </a:t>
            </a:r>
            <a:r>
              <a:rPr lang="ru-RU" b="1" dirty="0" smtClean="0">
                <a:solidFill>
                  <a:srgbClr val="C00000"/>
                </a:solidFill>
                <a:latin typeface="Arial Unicode MS" pitchFamily="34" charset="-128"/>
                <a:ea typeface="Arial Unicode MS" pitchFamily="34" charset="-128"/>
                <a:cs typeface="Arial Unicode MS" pitchFamily="34" charset="-128"/>
              </a:rPr>
              <a:t>188.</a:t>
            </a:r>
          </a:p>
          <a:p>
            <a:r>
              <a:rPr lang="ru-RU" b="1" dirty="0" smtClean="0">
                <a:solidFill>
                  <a:srgbClr val="C00000"/>
                </a:solidFill>
                <a:latin typeface="Arial" pitchFamily="34" charset="0"/>
                <a:cs typeface="Arial" pitchFamily="34" charset="0"/>
              </a:rPr>
              <a:t>Наибольшее</a:t>
            </a:r>
            <a:r>
              <a:rPr lang="ru-RU" dirty="0" smtClean="0">
                <a:latin typeface="Arial" pitchFamily="34" charset="0"/>
                <a:cs typeface="Arial" pitchFamily="34" charset="0"/>
              </a:rPr>
              <a:t> количество призеров и победителей в ОУ </a:t>
            </a:r>
            <a:r>
              <a:rPr lang="ru-RU" b="1" dirty="0" smtClean="0">
                <a:latin typeface="Arial" pitchFamily="34" charset="0"/>
                <a:cs typeface="Arial" pitchFamily="34" charset="0"/>
              </a:rPr>
              <a:t>136 (6 и 31</a:t>
            </a:r>
            <a:r>
              <a:rPr lang="ru-RU" dirty="0" smtClean="0">
                <a:latin typeface="Arial" pitchFamily="34" charset="0"/>
                <a:cs typeface="Arial" pitchFamily="34" charset="0"/>
              </a:rPr>
              <a:t>),</a:t>
            </a:r>
            <a:r>
              <a:rPr lang="ru-RU" b="1" dirty="0" smtClean="0">
                <a:latin typeface="Arial" pitchFamily="34" charset="0"/>
                <a:cs typeface="Arial" pitchFamily="34" charset="0"/>
              </a:rPr>
              <a:t> 165 (7 и 15), 36 (6 и 15), 126 (5 и 7), 5, 125 (4 и 7)</a:t>
            </a:r>
          </a:p>
          <a:p>
            <a:r>
              <a:rPr lang="ru-RU" b="1" dirty="0" smtClean="0">
                <a:solidFill>
                  <a:srgbClr val="C00000"/>
                </a:solidFill>
                <a:latin typeface="Arial" pitchFamily="34" charset="0"/>
                <a:ea typeface="Arial Unicode MS" pitchFamily="34" charset="-128"/>
                <a:cs typeface="Arial" pitchFamily="34" charset="0"/>
              </a:rPr>
              <a:t>Неправильные отчеты ОУ 37, 58, 179, 190.</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dirty="0" smtClean="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rPr>
              <a:t>ПРАВО</a:t>
            </a:r>
            <a:endParaRPr lang="ru-RU" dirty="0"/>
          </a:p>
        </p:txBody>
      </p:sp>
      <p:sp>
        <p:nvSpPr>
          <p:cNvPr id="3" name="Содержимое 2"/>
          <p:cNvSpPr>
            <a:spLocks noGrp="1"/>
          </p:cNvSpPr>
          <p:nvPr>
            <p:ph idx="1"/>
          </p:nvPr>
        </p:nvSpPr>
        <p:spPr>
          <a:xfrm>
            <a:off x="214282" y="928670"/>
            <a:ext cx="8715436" cy="5715040"/>
          </a:xfrm>
        </p:spPr>
        <p:txBody>
          <a:bodyPr>
            <a:normAutofit fontScale="85000" lnSpcReduction="20000"/>
          </a:bodyPr>
          <a:lstStyle/>
          <a:p>
            <a:r>
              <a:rPr lang="ru-RU" b="1" i="1" dirty="0" smtClean="0">
                <a:solidFill>
                  <a:schemeClr val="tx2">
                    <a:lumMod val="75000"/>
                  </a:schemeClr>
                </a:solidFill>
                <a:latin typeface="Arial Unicode MS" pitchFamily="34" charset="-128"/>
                <a:ea typeface="Arial Unicode MS" pitchFamily="34" charset="-128"/>
                <a:cs typeface="Arial Unicode MS" pitchFamily="34" charset="-128"/>
              </a:rPr>
              <a:t>9.10.2019</a:t>
            </a:r>
          </a:p>
          <a:p>
            <a:r>
              <a:rPr lang="ru-RU" dirty="0" smtClean="0">
                <a:latin typeface="Arial Unicode MS" pitchFamily="34" charset="-128"/>
                <a:ea typeface="Arial Unicode MS" pitchFamily="34" charset="-128"/>
                <a:cs typeface="Arial Unicode MS" pitchFamily="34" charset="-128"/>
              </a:rPr>
              <a:t>Приняли участие </a:t>
            </a:r>
            <a:r>
              <a:rPr lang="ru-RU" b="1" dirty="0" smtClean="0">
                <a:solidFill>
                  <a:srgbClr val="C00000"/>
                </a:solidFill>
                <a:latin typeface="Arial Unicode MS" pitchFamily="34" charset="-128"/>
                <a:ea typeface="Arial Unicode MS" pitchFamily="34" charset="-128"/>
                <a:cs typeface="Arial Unicode MS" pitchFamily="34" charset="-128"/>
              </a:rPr>
              <a:t>268</a:t>
            </a:r>
            <a:r>
              <a:rPr lang="ru-RU" b="1" dirty="0" smtClean="0">
                <a:latin typeface="Arial Unicode MS" pitchFamily="34" charset="-128"/>
                <a:ea typeface="Arial Unicode MS" pitchFamily="34" charset="-128"/>
                <a:cs typeface="Arial Unicode MS" pitchFamily="34" charset="-128"/>
              </a:rPr>
              <a:t> (292)</a:t>
            </a:r>
            <a:r>
              <a:rPr lang="ru-RU" dirty="0" smtClean="0">
                <a:latin typeface="Arial Unicode MS" pitchFamily="34" charset="-128"/>
                <a:ea typeface="Arial Unicode MS" pitchFamily="34" charset="-128"/>
                <a:cs typeface="Arial Unicode MS" pitchFamily="34" charset="-128"/>
              </a:rPr>
              <a:t> уч-ся 8-11 классов</a:t>
            </a:r>
          </a:p>
          <a:p>
            <a:r>
              <a:rPr lang="ru-RU" b="1" dirty="0" smtClean="0">
                <a:solidFill>
                  <a:schemeClr val="accent2">
                    <a:lumMod val="75000"/>
                  </a:schemeClr>
                </a:solidFill>
                <a:latin typeface="Arial" pitchFamily="34" charset="0"/>
                <a:ea typeface="Arial Unicode MS" pitchFamily="34" charset="-128"/>
                <a:cs typeface="Arial" pitchFamily="34" charset="0"/>
              </a:rPr>
              <a:t>Не приняли участие </a:t>
            </a:r>
            <a:r>
              <a:rPr lang="ru-RU" b="1" dirty="0" smtClean="0">
                <a:solidFill>
                  <a:schemeClr val="accent2">
                    <a:lumMod val="75000"/>
                  </a:schemeClr>
                </a:solidFill>
                <a:latin typeface="Arial" pitchFamily="34" charset="0"/>
                <a:cs typeface="Arial" pitchFamily="34" charset="0"/>
              </a:rPr>
              <a:t>ОУ ГПГ, 114, 127, 128, 133, 144, 145, 170, 179.</a:t>
            </a:r>
          </a:p>
          <a:p>
            <a:r>
              <a:rPr lang="ru-RU" b="1" dirty="0" smtClean="0">
                <a:solidFill>
                  <a:schemeClr val="accent2">
                    <a:lumMod val="75000"/>
                  </a:schemeClr>
                </a:solidFill>
                <a:latin typeface="Arial" pitchFamily="34" charset="0"/>
                <a:cs typeface="Arial" pitchFamily="34" charset="0"/>
              </a:rPr>
              <a:t>Нет документов о проведении олимпиады от ОУ 128.</a:t>
            </a:r>
          </a:p>
          <a:p>
            <a:r>
              <a:rPr lang="ru-RU" b="1" dirty="0" smtClean="0">
                <a:solidFill>
                  <a:srgbClr val="C00000"/>
                </a:solidFill>
                <a:latin typeface="Arial Unicode MS" pitchFamily="34" charset="-128"/>
                <a:ea typeface="Arial Unicode MS" pitchFamily="34" charset="-128"/>
                <a:cs typeface="Arial Unicode MS" pitchFamily="34" charset="-128"/>
              </a:rPr>
              <a:t>Наибольшее</a:t>
            </a:r>
            <a:r>
              <a:rPr lang="ru-RU" dirty="0" smtClean="0">
                <a:latin typeface="Arial Unicode MS" pitchFamily="34" charset="-128"/>
                <a:ea typeface="Arial Unicode MS" pitchFamily="34" charset="-128"/>
                <a:cs typeface="Arial Unicode MS" pitchFamily="34" charset="-128"/>
              </a:rPr>
              <a:t> количество участников в </a:t>
            </a:r>
            <a:r>
              <a:rPr lang="ru-RU" b="1" dirty="0" smtClean="0">
                <a:solidFill>
                  <a:srgbClr val="C00000"/>
                </a:solidFill>
                <a:latin typeface="Arial Unicode MS" pitchFamily="34" charset="-128"/>
                <a:ea typeface="Arial Unicode MS" pitchFamily="34" charset="-128"/>
                <a:cs typeface="Arial Unicode MS" pitchFamily="34" charset="-128"/>
              </a:rPr>
              <a:t>Гимназии №136  65 </a:t>
            </a:r>
            <a:r>
              <a:rPr lang="ru-RU" dirty="0" smtClean="0">
                <a:latin typeface="Arial Unicode MS" pitchFamily="34" charset="-128"/>
                <a:ea typeface="Arial Unicode MS" pitchFamily="34" charset="-128"/>
                <a:cs typeface="Arial Unicode MS" pitchFamily="34" charset="-128"/>
              </a:rPr>
              <a:t>(87), </a:t>
            </a:r>
            <a:r>
              <a:rPr lang="ru-RU" b="1" dirty="0" smtClean="0">
                <a:solidFill>
                  <a:srgbClr val="C00000"/>
                </a:solidFill>
                <a:latin typeface="Arial Unicode MS" pitchFamily="34" charset="-128"/>
                <a:ea typeface="Arial Unicode MS" pitchFamily="34" charset="-128"/>
                <a:cs typeface="Arial Unicode MS" pitchFamily="34" charset="-128"/>
              </a:rPr>
              <a:t>Лицее №165</a:t>
            </a:r>
            <a:r>
              <a:rPr lang="ru-RU" dirty="0" smtClean="0">
                <a:solidFill>
                  <a:srgbClr val="C00000"/>
                </a:solidFill>
                <a:latin typeface="Arial Unicode MS" pitchFamily="34" charset="-128"/>
                <a:ea typeface="Arial Unicode MS" pitchFamily="34" charset="-128"/>
                <a:cs typeface="Arial Unicode MS" pitchFamily="34" charset="-128"/>
              </a:rPr>
              <a:t>  48 </a:t>
            </a:r>
            <a:r>
              <a:rPr lang="ru-RU" dirty="0" smtClean="0">
                <a:latin typeface="Arial Unicode MS" pitchFamily="34" charset="-128"/>
                <a:ea typeface="Arial Unicode MS" pitchFamily="34" charset="-128"/>
                <a:cs typeface="Arial Unicode MS" pitchFamily="34" charset="-128"/>
              </a:rPr>
              <a:t>(41), </a:t>
            </a:r>
            <a:r>
              <a:rPr lang="ru-RU" b="1" dirty="0" smtClean="0">
                <a:solidFill>
                  <a:srgbClr val="C00000"/>
                </a:solidFill>
                <a:latin typeface="Arial Unicode MS" pitchFamily="34" charset="-128"/>
                <a:ea typeface="Arial Unicode MS" pitchFamily="34" charset="-128"/>
                <a:cs typeface="Arial Unicode MS" pitchFamily="34" charset="-128"/>
              </a:rPr>
              <a:t>Школа 105  </a:t>
            </a:r>
            <a:r>
              <a:rPr lang="ru-RU" dirty="0" smtClean="0">
                <a:solidFill>
                  <a:srgbClr val="C00000"/>
                </a:solidFill>
                <a:latin typeface="Arial Unicode MS" pitchFamily="34" charset="-128"/>
                <a:ea typeface="Arial Unicode MS" pitchFamily="34" charset="-128"/>
                <a:cs typeface="Arial Unicode MS" pitchFamily="34" charset="-128"/>
              </a:rPr>
              <a:t>23</a:t>
            </a:r>
            <a:r>
              <a:rPr lang="ru-RU" b="1" dirty="0" smtClean="0">
                <a:solidFill>
                  <a:srgbClr val="C00000"/>
                </a:solidFill>
                <a:latin typeface="Arial Unicode MS" pitchFamily="34" charset="-128"/>
                <a:ea typeface="Arial Unicode MS" pitchFamily="34" charset="-128"/>
                <a:cs typeface="Arial Unicode MS" pitchFamily="34" charset="-128"/>
              </a:rPr>
              <a:t> </a:t>
            </a:r>
            <a:r>
              <a:rPr lang="ru-RU" dirty="0" smtClean="0">
                <a:latin typeface="Arial Unicode MS" pitchFamily="34" charset="-128"/>
                <a:ea typeface="Arial Unicode MS" pitchFamily="34" charset="-128"/>
                <a:cs typeface="Arial Unicode MS" pitchFamily="34" charset="-128"/>
              </a:rPr>
              <a:t>(28), </a:t>
            </a:r>
            <a:r>
              <a:rPr lang="ru-RU" b="1" dirty="0" smtClean="0">
                <a:solidFill>
                  <a:srgbClr val="C00000"/>
                </a:solidFill>
                <a:latin typeface="Arial Unicode MS" pitchFamily="34" charset="-128"/>
                <a:ea typeface="Arial Unicode MS" pitchFamily="34" charset="-128"/>
                <a:cs typeface="Arial Unicode MS" pitchFamily="34" charset="-128"/>
              </a:rPr>
              <a:t>Школа 5  </a:t>
            </a:r>
            <a:r>
              <a:rPr lang="ru-RU" dirty="0" smtClean="0">
                <a:solidFill>
                  <a:srgbClr val="C00000"/>
                </a:solidFill>
                <a:latin typeface="Arial Unicode MS" pitchFamily="34" charset="-128"/>
                <a:ea typeface="Arial Unicode MS" pitchFamily="34" charset="-128"/>
                <a:cs typeface="Arial Unicode MS" pitchFamily="34" charset="-128"/>
              </a:rPr>
              <a:t>20.</a:t>
            </a:r>
            <a:endParaRPr lang="ru-RU" dirty="0" smtClean="0">
              <a:latin typeface="Arial Unicode MS" pitchFamily="34" charset="-128"/>
              <a:ea typeface="Arial Unicode MS" pitchFamily="34" charset="-128"/>
              <a:cs typeface="Arial Unicode MS" pitchFamily="34" charset="-128"/>
            </a:endParaRPr>
          </a:p>
          <a:p>
            <a:r>
              <a:rPr lang="ru-RU" b="1" dirty="0" smtClean="0">
                <a:latin typeface="Arial Unicode MS" pitchFamily="34" charset="-128"/>
                <a:ea typeface="Arial Unicode MS" pitchFamily="34" charset="-128"/>
                <a:cs typeface="Arial Unicode MS" pitchFamily="34" charset="-128"/>
              </a:rPr>
              <a:t>Наименьшее</a:t>
            </a:r>
            <a:r>
              <a:rPr lang="ru-RU" dirty="0" smtClean="0">
                <a:latin typeface="Arial Unicode MS" pitchFamily="34" charset="-128"/>
                <a:ea typeface="Arial Unicode MS" pitchFamily="34" charset="-128"/>
                <a:cs typeface="Arial Unicode MS" pitchFamily="34" charset="-128"/>
              </a:rPr>
              <a:t> количество участников в </a:t>
            </a:r>
            <a:r>
              <a:rPr lang="ru-RU" b="1" dirty="0" smtClean="0">
                <a:latin typeface="Arial Unicode MS" pitchFamily="34" charset="-128"/>
                <a:ea typeface="Arial Unicode MS" pitchFamily="34" charset="-128"/>
                <a:cs typeface="Arial Unicode MS" pitchFamily="34" charset="-128"/>
              </a:rPr>
              <a:t>школах     № 20, 130 – 1 участник; 16, 37, 63, 124, 129, 190 - 2 участника; 119, 169 – по 3 участника</a:t>
            </a:r>
          </a:p>
          <a:p>
            <a:r>
              <a:rPr lang="ru-RU" dirty="0" smtClean="0">
                <a:latin typeface="Arial Unicode MS" pitchFamily="34" charset="-128"/>
                <a:ea typeface="Arial Unicode MS" pitchFamily="34" charset="-128"/>
                <a:cs typeface="Arial Unicode MS" pitchFamily="34" charset="-128"/>
              </a:rPr>
              <a:t>Победителей – 14 </a:t>
            </a:r>
            <a:r>
              <a:rPr lang="ru-RU" b="1" dirty="0" smtClean="0">
                <a:solidFill>
                  <a:srgbClr val="C00000"/>
                </a:solidFill>
                <a:latin typeface="Arial Unicode MS" pitchFamily="34" charset="-128"/>
                <a:ea typeface="Arial Unicode MS" pitchFamily="34" charset="-128"/>
                <a:cs typeface="Arial Unicode MS" pitchFamily="34" charset="-128"/>
              </a:rPr>
              <a:t>(13)</a:t>
            </a:r>
            <a:r>
              <a:rPr lang="ru-RU" dirty="0" smtClean="0">
                <a:latin typeface="Arial Unicode MS" pitchFamily="34" charset="-128"/>
                <a:ea typeface="Arial Unicode MS" pitchFamily="34" charset="-128"/>
                <a:cs typeface="Arial Unicode MS" pitchFamily="34" charset="-128"/>
              </a:rPr>
              <a:t>, призеров – 33 </a:t>
            </a:r>
            <a:r>
              <a:rPr lang="ru-RU" dirty="0" smtClean="0">
                <a:solidFill>
                  <a:srgbClr val="C00000"/>
                </a:solidFill>
                <a:latin typeface="Arial Unicode MS" pitchFamily="34" charset="-128"/>
                <a:ea typeface="Arial Unicode MS" pitchFamily="34" charset="-128"/>
                <a:cs typeface="Arial Unicode MS" pitchFamily="34" charset="-128"/>
              </a:rPr>
              <a:t>(</a:t>
            </a:r>
            <a:r>
              <a:rPr lang="ru-RU" b="1" dirty="0" smtClean="0">
                <a:solidFill>
                  <a:srgbClr val="C00000"/>
                </a:solidFill>
                <a:latin typeface="Arial Unicode MS" pitchFamily="34" charset="-128"/>
                <a:ea typeface="Arial Unicode MS" pitchFamily="34" charset="-128"/>
                <a:cs typeface="Arial Unicode MS" pitchFamily="34" charset="-128"/>
              </a:rPr>
              <a:t>49).</a:t>
            </a:r>
          </a:p>
          <a:p>
            <a:r>
              <a:rPr lang="ru-RU" b="1" dirty="0" smtClean="0">
                <a:solidFill>
                  <a:srgbClr val="C00000"/>
                </a:solidFill>
                <a:latin typeface="Arial" pitchFamily="34" charset="0"/>
                <a:cs typeface="Arial" pitchFamily="34" charset="0"/>
              </a:rPr>
              <a:t>Наибольшее</a:t>
            </a:r>
            <a:r>
              <a:rPr lang="ru-RU" dirty="0" smtClean="0">
                <a:latin typeface="Arial" pitchFamily="34" charset="0"/>
                <a:cs typeface="Arial" pitchFamily="34" charset="0"/>
              </a:rPr>
              <a:t> количество призеров и победителей в ОУ </a:t>
            </a:r>
            <a:r>
              <a:rPr lang="ru-RU" b="1" dirty="0" smtClean="0">
                <a:solidFill>
                  <a:srgbClr val="C00000"/>
                </a:solidFill>
                <a:latin typeface="Arial" pitchFamily="34" charset="0"/>
                <a:cs typeface="Arial" pitchFamily="34" charset="0"/>
              </a:rPr>
              <a:t>136 2/11 </a:t>
            </a:r>
            <a:r>
              <a:rPr lang="ru-RU" b="1" dirty="0" smtClean="0">
                <a:latin typeface="Arial" pitchFamily="34" charset="0"/>
                <a:cs typeface="Arial" pitchFamily="34" charset="0"/>
              </a:rPr>
              <a:t>(8/18</a:t>
            </a:r>
            <a:r>
              <a:rPr lang="ru-RU" dirty="0" smtClean="0">
                <a:latin typeface="Arial" pitchFamily="34" charset="0"/>
                <a:cs typeface="Arial" pitchFamily="34" charset="0"/>
              </a:rPr>
              <a:t>), </a:t>
            </a:r>
            <a:r>
              <a:rPr lang="ru-RU" b="1" dirty="0" smtClean="0">
                <a:solidFill>
                  <a:srgbClr val="C00000"/>
                </a:solidFill>
                <a:latin typeface="Arial" pitchFamily="34" charset="0"/>
                <a:cs typeface="Arial" pitchFamily="34" charset="0"/>
              </a:rPr>
              <a:t>165 4/10 </a:t>
            </a:r>
            <a:r>
              <a:rPr lang="ru-RU" b="1" dirty="0" smtClean="0">
                <a:latin typeface="Arial" pitchFamily="34" charset="0"/>
                <a:cs typeface="Arial" pitchFamily="34" charset="0"/>
              </a:rPr>
              <a:t>(3/9). </a:t>
            </a:r>
            <a:endParaRPr lang="ru-RU" b="1" dirty="0" smtClean="0">
              <a:latin typeface="Arial"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24500" cmpd="dbl">
                  <a:solidFill>
                    <a:srgbClr val="C00000"/>
                  </a:solidFill>
                  <a:prstDash val="solid"/>
                  <a:miter lim="800000"/>
                </a:ln>
                <a:solidFill>
                  <a:schemeClr val="accent6">
                    <a:lumMod val="75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rPr>
              <a:t>Муниципальный этап ВОШ</a:t>
            </a:r>
            <a:endParaRPr lang="ru-RU" b="1" dirty="0">
              <a:ln w="24500" cmpd="dbl">
                <a:solidFill>
                  <a:srgbClr val="C00000"/>
                </a:solidFill>
                <a:prstDash val="solid"/>
                <a:miter lim="800000"/>
              </a:ln>
              <a:solidFill>
                <a:schemeClr val="accent6">
                  <a:lumMod val="75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endParaRPr>
          </a:p>
        </p:txBody>
      </p:sp>
      <p:sp>
        <p:nvSpPr>
          <p:cNvPr id="3" name="Содержимое 2"/>
          <p:cNvSpPr>
            <a:spLocks noGrp="1"/>
          </p:cNvSpPr>
          <p:nvPr>
            <p:ph idx="1"/>
          </p:nvPr>
        </p:nvSpPr>
        <p:spPr>
          <a:xfrm>
            <a:off x="457200" y="1428736"/>
            <a:ext cx="8472518" cy="4697427"/>
          </a:xfrm>
        </p:spPr>
        <p:txBody>
          <a:bodyPr>
            <a:normAutofit fontScale="77500" lnSpcReduction="20000"/>
          </a:bodyPr>
          <a:lstStyle/>
          <a:p>
            <a:r>
              <a:rPr lang="ru-RU" dirty="0" smtClean="0">
                <a:solidFill>
                  <a:srgbClr val="C00000"/>
                </a:solidFill>
                <a:latin typeface="Arial Unicode MS" pitchFamily="34" charset="-128"/>
                <a:ea typeface="Arial Unicode MS" pitchFamily="34" charset="-128"/>
                <a:cs typeface="Arial Unicode MS" pitchFamily="34" charset="-128"/>
              </a:rPr>
              <a:t>14 ноября </a:t>
            </a:r>
            <a:r>
              <a:rPr lang="ru-RU" dirty="0" smtClean="0">
                <a:latin typeface="Arial Unicode MS" pitchFamily="34" charset="-128"/>
                <a:ea typeface="Arial Unicode MS" pitchFamily="34" charset="-128"/>
                <a:cs typeface="Arial Unicode MS" pitchFamily="34" charset="-128"/>
              </a:rPr>
              <a:t>2019 – </a:t>
            </a:r>
            <a:r>
              <a:rPr lang="ru-RU" b="1" dirty="0" smtClean="0">
                <a:latin typeface="Arial Unicode MS" pitchFamily="34" charset="-128"/>
                <a:ea typeface="Arial Unicode MS" pitchFamily="34" charset="-128"/>
                <a:cs typeface="Arial Unicode MS" pitchFamily="34" charset="-128"/>
              </a:rPr>
              <a:t>право</a:t>
            </a:r>
            <a:r>
              <a:rPr lang="ru-RU" dirty="0" smtClean="0">
                <a:latin typeface="Arial Unicode MS" pitchFamily="34" charset="-128"/>
                <a:ea typeface="Arial Unicode MS" pitchFamily="34" charset="-128"/>
                <a:cs typeface="Arial Unicode MS" pitchFamily="34" charset="-128"/>
              </a:rPr>
              <a:t>                         </a:t>
            </a:r>
            <a:r>
              <a:rPr lang="ru-RU" b="1" dirty="0" smtClean="0">
                <a:solidFill>
                  <a:srgbClr val="002060"/>
                </a:solidFill>
                <a:latin typeface="Arial Unicode MS" pitchFamily="34" charset="-128"/>
                <a:ea typeface="Arial Unicode MS" pitchFamily="34" charset="-128"/>
                <a:cs typeface="Arial Unicode MS" pitchFamily="34" charset="-128"/>
              </a:rPr>
              <a:t>136</a:t>
            </a:r>
          </a:p>
          <a:p>
            <a:r>
              <a:rPr lang="ru-RU" dirty="0" smtClean="0">
                <a:solidFill>
                  <a:srgbClr val="C00000"/>
                </a:solidFill>
                <a:latin typeface="Arial Unicode MS" pitchFamily="34" charset="-128"/>
                <a:ea typeface="Arial Unicode MS" pitchFamily="34" charset="-128"/>
                <a:cs typeface="Arial Unicode MS" pitchFamily="34" charset="-128"/>
              </a:rPr>
              <a:t>27 ноября </a:t>
            </a:r>
            <a:r>
              <a:rPr lang="ru-RU" dirty="0" smtClean="0">
                <a:latin typeface="Arial Unicode MS" pitchFamily="34" charset="-128"/>
                <a:ea typeface="Arial Unicode MS" pitchFamily="34" charset="-128"/>
                <a:cs typeface="Arial Unicode MS" pitchFamily="34" charset="-128"/>
              </a:rPr>
              <a:t>2019 – </a:t>
            </a:r>
            <a:r>
              <a:rPr lang="ru-RU" b="1" dirty="0" smtClean="0">
                <a:latin typeface="Arial Unicode MS" pitchFamily="34" charset="-128"/>
                <a:ea typeface="Arial Unicode MS" pitchFamily="34" charset="-128"/>
                <a:cs typeface="Arial Unicode MS" pitchFamily="34" charset="-128"/>
              </a:rPr>
              <a:t>обществознание</a:t>
            </a:r>
            <a:r>
              <a:rPr lang="ru-RU" dirty="0" smtClean="0">
                <a:latin typeface="Arial Unicode MS" pitchFamily="34" charset="-128"/>
                <a:ea typeface="Arial Unicode MS" pitchFamily="34" charset="-128"/>
                <a:cs typeface="Arial Unicode MS" pitchFamily="34" charset="-128"/>
              </a:rPr>
              <a:t>       </a:t>
            </a:r>
            <a:r>
              <a:rPr lang="ru-RU" b="1" dirty="0" smtClean="0">
                <a:solidFill>
                  <a:srgbClr val="002060"/>
                </a:solidFill>
                <a:latin typeface="Arial Unicode MS" pitchFamily="34" charset="-128"/>
                <a:ea typeface="Arial Unicode MS" pitchFamily="34" charset="-128"/>
                <a:cs typeface="Arial Unicode MS" pitchFamily="34" charset="-128"/>
              </a:rPr>
              <a:t>136</a:t>
            </a:r>
          </a:p>
          <a:p>
            <a:r>
              <a:rPr lang="ru-RU" dirty="0" smtClean="0">
                <a:solidFill>
                  <a:srgbClr val="C00000"/>
                </a:solidFill>
                <a:latin typeface="Arial Unicode MS" pitchFamily="34" charset="-128"/>
                <a:ea typeface="Arial Unicode MS" pitchFamily="34" charset="-128"/>
                <a:cs typeface="Arial Unicode MS" pitchFamily="34" charset="-128"/>
              </a:rPr>
              <a:t>11 декабря </a:t>
            </a:r>
            <a:r>
              <a:rPr lang="ru-RU" dirty="0" smtClean="0">
                <a:latin typeface="Arial Unicode MS" pitchFamily="34" charset="-128"/>
                <a:ea typeface="Arial Unicode MS" pitchFamily="34" charset="-128"/>
                <a:cs typeface="Arial Unicode MS" pitchFamily="34" charset="-128"/>
              </a:rPr>
              <a:t>2019 – </a:t>
            </a:r>
            <a:r>
              <a:rPr lang="ru-RU" b="1" dirty="0" smtClean="0">
                <a:latin typeface="Arial Unicode MS" pitchFamily="34" charset="-128"/>
                <a:ea typeface="Arial Unicode MS" pitchFamily="34" charset="-128"/>
                <a:cs typeface="Arial Unicode MS" pitchFamily="34" charset="-128"/>
              </a:rPr>
              <a:t>история</a:t>
            </a:r>
            <a:r>
              <a:rPr lang="ru-RU" dirty="0" smtClean="0">
                <a:latin typeface="Arial Unicode MS" pitchFamily="34" charset="-128"/>
                <a:ea typeface="Arial Unicode MS" pitchFamily="34" charset="-128"/>
                <a:cs typeface="Arial Unicode MS" pitchFamily="34" charset="-128"/>
              </a:rPr>
              <a:t>                    </a:t>
            </a:r>
            <a:r>
              <a:rPr lang="ru-RU" b="1" dirty="0" smtClean="0">
                <a:solidFill>
                  <a:srgbClr val="002060"/>
                </a:solidFill>
                <a:latin typeface="Arial Unicode MS" pitchFamily="34" charset="-128"/>
                <a:ea typeface="Arial Unicode MS" pitchFamily="34" charset="-128"/>
                <a:cs typeface="Arial Unicode MS" pitchFamily="34" charset="-128"/>
              </a:rPr>
              <a:t>130</a:t>
            </a:r>
          </a:p>
          <a:p>
            <a:endParaRPr lang="ru-RU" b="1" dirty="0" smtClean="0">
              <a:solidFill>
                <a:srgbClr val="002060"/>
              </a:solidFill>
              <a:latin typeface="Arial Unicode MS" pitchFamily="34" charset="-128"/>
              <a:ea typeface="Arial Unicode MS" pitchFamily="34" charset="-128"/>
              <a:cs typeface="Arial Unicode MS" pitchFamily="34" charset="-128"/>
            </a:endParaRPr>
          </a:p>
          <a:p>
            <a:r>
              <a:rPr lang="ru-RU" b="1" dirty="0" smtClean="0">
                <a:solidFill>
                  <a:srgbClr val="002060"/>
                </a:solidFill>
                <a:latin typeface="Arial Unicode MS" pitchFamily="34" charset="-128"/>
                <a:ea typeface="Arial Unicode MS" pitchFamily="34" charset="-128"/>
                <a:cs typeface="Arial Unicode MS" pitchFamily="34" charset="-128"/>
              </a:rPr>
              <a:t>Начало олимпиады в 9.00</a:t>
            </a:r>
          </a:p>
          <a:p>
            <a:r>
              <a:rPr lang="ru-RU" b="1" dirty="0" smtClean="0">
                <a:solidFill>
                  <a:schemeClr val="bg2">
                    <a:lumMod val="10000"/>
                  </a:schemeClr>
                </a:solidFill>
                <a:latin typeface="Arial Unicode MS" pitchFamily="34" charset="-128"/>
                <a:ea typeface="Arial Unicode MS" pitchFamily="34" charset="-128"/>
                <a:cs typeface="Arial Unicode MS" pitchFamily="34" charset="-128"/>
              </a:rPr>
              <a:t>Участникам (согласно рейтингу, </a:t>
            </a:r>
            <a:r>
              <a:rPr lang="ru-RU" b="1" dirty="0" smtClean="0">
                <a:solidFill>
                  <a:srgbClr val="C00000"/>
                </a:solidFill>
                <a:latin typeface="Arial Unicode MS" pitchFamily="34" charset="-128"/>
                <a:ea typeface="Arial Unicode MS" pitchFamily="34" charset="-128"/>
                <a:cs typeface="Arial Unicode MS" pitchFamily="34" charset="-128"/>
              </a:rPr>
              <a:t>замены участников не допустимы!</a:t>
            </a:r>
            <a:r>
              <a:rPr lang="ru-RU" b="1" dirty="0" smtClean="0">
                <a:solidFill>
                  <a:schemeClr val="bg2">
                    <a:lumMod val="10000"/>
                  </a:schemeClr>
                </a:solidFill>
                <a:latin typeface="Arial Unicode MS" pitchFamily="34" charset="-128"/>
                <a:ea typeface="Arial Unicode MS" pitchFamily="34" charset="-128"/>
                <a:cs typeface="Arial Unicode MS" pitchFamily="34" charset="-128"/>
              </a:rPr>
              <a:t>) иметь ксерокопию паспорта, черную </a:t>
            </a:r>
            <a:r>
              <a:rPr lang="ru-RU" b="1" dirty="0" err="1" smtClean="0">
                <a:solidFill>
                  <a:schemeClr val="bg2">
                    <a:lumMod val="10000"/>
                  </a:schemeClr>
                </a:solidFill>
                <a:latin typeface="Arial Unicode MS" pitchFamily="34" charset="-128"/>
                <a:ea typeface="Arial Unicode MS" pitchFamily="34" charset="-128"/>
                <a:cs typeface="Arial Unicode MS" pitchFamily="34" charset="-128"/>
              </a:rPr>
              <a:t>гелевую</a:t>
            </a:r>
            <a:r>
              <a:rPr lang="ru-RU" b="1" dirty="0" smtClean="0">
                <a:solidFill>
                  <a:schemeClr val="bg2">
                    <a:lumMod val="10000"/>
                  </a:schemeClr>
                </a:solidFill>
                <a:latin typeface="Arial Unicode MS" pitchFamily="34" charset="-128"/>
                <a:ea typeface="Arial Unicode MS" pitchFamily="34" charset="-128"/>
                <a:cs typeface="Arial Unicode MS" pitchFamily="34" charset="-128"/>
              </a:rPr>
              <a:t> ручку, сменную обувь, внешний вид – строгая деловая одежда.</a:t>
            </a:r>
          </a:p>
          <a:p>
            <a:r>
              <a:rPr lang="ru-RU" b="1" dirty="0" smtClean="0">
                <a:solidFill>
                  <a:srgbClr val="C00000"/>
                </a:solidFill>
                <a:latin typeface="Arial Unicode MS" pitchFamily="34" charset="-128"/>
                <a:ea typeface="Arial Unicode MS" pitchFamily="34" charset="-128"/>
                <a:cs typeface="Arial Unicode MS" pitchFamily="34" charset="-128"/>
              </a:rPr>
              <a:t>Организаторы</a:t>
            </a:r>
            <a:r>
              <a:rPr lang="ru-RU" b="1" dirty="0" smtClean="0">
                <a:solidFill>
                  <a:schemeClr val="bg2">
                    <a:lumMod val="10000"/>
                  </a:schemeClr>
                </a:solidFill>
                <a:latin typeface="Arial Unicode MS" pitchFamily="34" charset="-128"/>
                <a:ea typeface="Arial Unicode MS" pitchFamily="34" charset="-128"/>
                <a:cs typeface="Arial Unicode MS" pitchFamily="34" charset="-128"/>
              </a:rPr>
              <a:t> в ауд. приходят к </a:t>
            </a:r>
            <a:r>
              <a:rPr lang="ru-RU" b="1" dirty="0" smtClean="0">
                <a:solidFill>
                  <a:srgbClr val="C00000"/>
                </a:solidFill>
                <a:latin typeface="Arial Unicode MS" pitchFamily="34" charset="-128"/>
                <a:ea typeface="Arial Unicode MS" pitchFamily="34" charset="-128"/>
                <a:cs typeface="Arial Unicode MS" pitchFamily="34" charset="-128"/>
              </a:rPr>
              <a:t>8.00.</a:t>
            </a:r>
          </a:p>
          <a:p>
            <a:r>
              <a:rPr lang="ru-RU" b="1" dirty="0" smtClean="0">
                <a:solidFill>
                  <a:schemeClr val="bg2">
                    <a:lumMod val="10000"/>
                  </a:schemeClr>
                </a:solidFill>
                <a:latin typeface="Arial Unicode MS" pitchFamily="34" charset="-128"/>
                <a:ea typeface="Arial Unicode MS" pitchFamily="34" charset="-128"/>
                <a:cs typeface="Arial Unicode MS" pitchFamily="34" charset="-128"/>
              </a:rPr>
              <a:t>Начало </a:t>
            </a:r>
            <a:r>
              <a:rPr lang="ru-RU" b="1" dirty="0" smtClean="0">
                <a:solidFill>
                  <a:srgbClr val="C00000"/>
                </a:solidFill>
                <a:latin typeface="Arial Unicode MS" pitchFamily="34" charset="-128"/>
                <a:ea typeface="Arial Unicode MS" pitchFamily="34" charset="-128"/>
                <a:cs typeface="Arial Unicode MS" pitchFamily="34" charset="-128"/>
              </a:rPr>
              <a:t>регистрации</a:t>
            </a:r>
            <a:r>
              <a:rPr lang="ru-RU" b="1" dirty="0" smtClean="0">
                <a:solidFill>
                  <a:schemeClr val="bg2">
                    <a:lumMod val="10000"/>
                  </a:schemeClr>
                </a:solidFill>
                <a:latin typeface="Arial Unicode MS" pitchFamily="34" charset="-128"/>
                <a:ea typeface="Arial Unicode MS" pitchFamily="34" charset="-128"/>
                <a:cs typeface="Arial Unicode MS" pitchFamily="34" charset="-128"/>
              </a:rPr>
              <a:t> участников в </a:t>
            </a:r>
            <a:r>
              <a:rPr lang="ru-RU" b="1" dirty="0" smtClean="0">
                <a:solidFill>
                  <a:srgbClr val="C00000"/>
                </a:solidFill>
                <a:latin typeface="Arial Unicode MS" pitchFamily="34" charset="-128"/>
                <a:ea typeface="Arial Unicode MS" pitchFamily="34" charset="-128"/>
                <a:cs typeface="Arial Unicode MS" pitchFamily="34" charset="-128"/>
              </a:rPr>
              <a:t>8.20</a:t>
            </a:r>
          </a:p>
          <a:p>
            <a:r>
              <a:rPr lang="ru-RU" b="1" dirty="0" smtClean="0">
                <a:solidFill>
                  <a:schemeClr val="accent2">
                    <a:lumMod val="50000"/>
                  </a:schemeClr>
                </a:solidFill>
                <a:latin typeface="Arial Unicode MS" pitchFamily="34" charset="-128"/>
                <a:ea typeface="Arial Unicode MS" pitchFamily="34" charset="-128"/>
                <a:cs typeface="Arial Unicode MS" pitchFamily="34" charset="-128"/>
              </a:rPr>
              <a:t>Члены жюри к 13.30</a:t>
            </a:r>
            <a:endParaRPr lang="ru-RU" b="1" dirty="0">
              <a:solidFill>
                <a:schemeClr val="accent2">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rmAutofit fontScale="90000"/>
          </a:bodyPr>
          <a:lstStyle/>
          <a:p>
            <a:r>
              <a:rPr lang="ru-RU" sz="2700" b="1" dirty="0" smtClean="0">
                <a:solidFill>
                  <a:srgbClr val="C00000"/>
                </a:solidFill>
                <a:latin typeface="Arial" pitchFamily="34" charset="0"/>
                <a:cs typeface="Arial" pitchFamily="34" charset="0"/>
              </a:rPr>
              <a:t>Кандидатуры представителей регионального жюри </a:t>
            </a:r>
            <a:r>
              <a:rPr lang="ru-RU" sz="2700" dirty="0" smtClean="0">
                <a:solidFill>
                  <a:srgbClr val="C00000"/>
                </a:solidFill>
                <a:latin typeface="Arial" pitchFamily="34" charset="0"/>
                <a:cs typeface="Arial" pitchFamily="34" charset="0"/>
              </a:rPr>
              <a:t/>
            </a:r>
            <a:br>
              <a:rPr lang="ru-RU" sz="2700" dirty="0" smtClean="0">
                <a:solidFill>
                  <a:srgbClr val="C00000"/>
                </a:solidFill>
                <a:latin typeface="Arial" pitchFamily="34" charset="0"/>
                <a:cs typeface="Arial" pitchFamily="34" charset="0"/>
              </a:rPr>
            </a:br>
            <a:r>
              <a:rPr lang="ru-RU" sz="2700" dirty="0" smtClean="0">
                <a:solidFill>
                  <a:srgbClr val="C00000"/>
                </a:solidFill>
                <a:latin typeface="Arial" pitchFamily="34" charset="0"/>
                <a:cs typeface="Arial" pitchFamily="34" charset="0"/>
              </a:rPr>
              <a:t>для включения в состав жюри муниципального этапа </a:t>
            </a:r>
            <a:br>
              <a:rPr lang="ru-RU" sz="2700" dirty="0" smtClean="0">
                <a:solidFill>
                  <a:srgbClr val="C00000"/>
                </a:solidFill>
                <a:latin typeface="Arial" pitchFamily="34" charset="0"/>
                <a:cs typeface="Arial" pitchFamily="34" charset="0"/>
              </a:rPr>
            </a:br>
            <a:r>
              <a:rPr lang="ru-RU" sz="2700" dirty="0" smtClean="0">
                <a:solidFill>
                  <a:srgbClr val="C00000"/>
                </a:solidFill>
                <a:latin typeface="Arial" pitchFamily="34" charset="0"/>
                <a:cs typeface="Arial" pitchFamily="34" charset="0"/>
              </a:rPr>
              <a:t>всероссийской олимпиады школьников  в Нижегородской области </a:t>
            </a:r>
            <a:br>
              <a:rPr lang="ru-RU" sz="2700" dirty="0" smtClean="0">
                <a:solidFill>
                  <a:srgbClr val="C00000"/>
                </a:solidFill>
                <a:latin typeface="Arial" pitchFamily="34" charset="0"/>
                <a:cs typeface="Arial" pitchFamily="34" charset="0"/>
              </a:rPr>
            </a:br>
            <a:r>
              <a:rPr lang="ru-RU" sz="2700" dirty="0" smtClean="0">
                <a:solidFill>
                  <a:srgbClr val="C00000"/>
                </a:solidFill>
                <a:latin typeface="Arial" pitchFamily="34" charset="0"/>
                <a:cs typeface="Arial" pitchFamily="34" charset="0"/>
              </a:rPr>
              <a:t>в 2019-2020 учебном году </a:t>
            </a:r>
            <a:r>
              <a:rPr lang="ru-RU" dirty="0" smtClean="0">
                <a:solidFill>
                  <a:srgbClr val="C00000"/>
                </a:solidFill>
              </a:rPr>
              <a:t> </a:t>
            </a:r>
            <a:endParaRPr lang="ru-RU" dirty="0">
              <a:solidFill>
                <a:srgbClr val="C00000"/>
              </a:solidFill>
            </a:endParaRPr>
          </a:p>
        </p:txBody>
      </p:sp>
      <p:sp>
        <p:nvSpPr>
          <p:cNvPr id="3" name="Содержимое 2"/>
          <p:cNvSpPr>
            <a:spLocks noGrp="1"/>
          </p:cNvSpPr>
          <p:nvPr>
            <p:ph idx="1"/>
          </p:nvPr>
        </p:nvSpPr>
        <p:spPr>
          <a:xfrm>
            <a:off x="457200" y="2428868"/>
            <a:ext cx="8229600" cy="3697295"/>
          </a:xfrm>
        </p:spPr>
        <p:txBody>
          <a:bodyPr>
            <a:normAutofit fontScale="92500" lnSpcReduction="10000"/>
          </a:bodyPr>
          <a:lstStyle/>
          <a:p>
            <a:r>
              <a:rPr lang="ru-RU" sz="2400" b="1" dirty="0" smtClean="0">
                <a:solidFill>
                  <a:srgbClr val="800000"/>
                </a:solidFill>
                <a:latin typeface="Arial" pitchFamily="34" charset="0"/>
                <a:cs typeface="Arial" pitchFamily="34" charset="0"/>
              </a:rPr>
              <a:t>Право </a:t>
            </a:r>
            <a:r>
              <a:rPr lang="ru-RU" sz="2400" dirty="0" smtClean="0">
                <a:latin typeface="Arial" pitchFamily="34" charset="0"/>
                <a:cs typeface="Arial" pitchFamily="34" charset="0"/>
              </a:rPr>
              <a:t>  </a:t>
            </a:r>
            <a:r>
              <a:rPr lang="ru-RU" sz="2400" b="1" dirty="0" smtClean="0">
                <a:latin typeface="Arial" pitchFamily="34" charset="0"/>
                <a:cs typeface="Arial" pitchFamily="34" charset="0"/>
              </a:rPr>
              <a:t>Киселева Ирина Анатольевна</a:t>
            </a:r>
            <a:r>
              <a:rPr lang="ru-RU" sz="2400" dirty="0" smtClean="0">
                <a:latin typeface="Arial" pitchFamily="34" charset="0"/>
                <a:cs typeface="Arial" pitchFamily="34" charset="0"/>
              </a:rPr>
              <a:t>,  </a:t>
            </a:r>
            <a:r>
              <a:rPr lang="ru-RU" sz="2000" dirty="0" smtClean="0">
                <a:latin typeface="Arial" pitchFamily="34" charset="0"/>
                <a:cs typeface="Arial" pitchFamily="34" charset="0"/>
              </a:rPr>
              <a:t>заместитель декана юридического факультета, доцент кафедры уголовного права и процесса юридического факультета ННГУ </a:t>
            </a:r>
            <a:r>
              <a:rPr lang="ru-RU" sz="2000" dirty="0" err="1" smtClean="0">
                <a:latin typeface="Arial" pitchFamily="34" charset="0"/>
                <a:cs typeface="Arial" pitchFamily="34" charset="0"/>
              </a:rPr>
              <a:t>им.Н.И.Лобачевского</a:t>
            </a:r>
            <a:r>
              <a:rPr lang="ru-RU" sz="2000" dirty="0" smtClean="0">
                <a:latin typeface="Arial" pitchFamily="34" charset="0"/>
                <a:cs typeface="Arial" pitchFamily="34" charset="0"/>
              </a:rPr>
              <a:t>, кандидат юридических наук </a:t>
            </a:r>
            <a:endParaRPr lang="ru-RU" sz="2400" dirty="0" smtClean="0">
              <a:latin typeface="Arial" pitchFamily="34" charset="0"/>
              <a:cs typeface="Arial" pitchFamily="34" charset="0"/>
            </a:endParaRPr>
          </a:p>
          <a:p>
            <a:r>
              <a:rPr lang="ru-RU" sz="2400" b="1" dirty="0" smtClean="0">
                <a:solidFill>
                  <a:srgbClr val="800000"/>
                </a:solidFill>
                <a:latin typeface="Arial" pitchFamily="34" charset="0"/>
                <a:cs typeface="Arial" pitchFamily="34" charset="0"/>
              </a:rPr>
              <a:t>Обществознание </a:t>
            </a:r>
            <a:r>
              <a:rPr lang="ru-RU" sz="2400" dirty="0" smtClean="0">
                <a:latin typeface="Arial" pitchFamily="34" charset="0"/>
                <a:cs typeface="Arial" pitchFamily="34" charset="0"/>
              </a:rPr>
              <a:t>  </a:t>
            </a:r>
            <a:r>
              <a:rPr lang="ru-RU" sz="2400" b="1" dirty="0" smtClean="0">
                <a:latin typeface="Arial" pitchFamily="34" charset="0"/>
                <a:cs typeface="Arial" pitchFamily="34" charset="0"/>
              </a:rPr>
              <a:t>Орлова Юлия Михайловна,  </a:t>
            </a:r>
            <a:r>
              <a:rPr lang="ru-RU" sz="2000" dirty="0" smtClean="0">
                <a:latin typeface="Arial" pitchFamily="34" charset="0"/>
                <a:cs typeface="Arial" pitchFamily="34" charset="0"/>
              </a:rPr>
              <a:t>заместитель декана юридического факультета,  доцент кафедры европейского и международного права ННГУ им. Н.И. </a:t>
            </a:r>
            <a:r>
              <a:rPr lang="ru-RU" sz="2000" dirty="0" err="1" smtClean="0">
                <a:latin typeface="Arial" pitchFamily="34" charset="0"/>
                <a:cs typeface="Arial" pitchFamily="34" charset="0"/>
              </a:rPr>
              <a:t>Лобачев-ского</a:t>
            </a:r>
            <a:r>
              <a:rPr lang="ru-RU" sz="2000" dirty="0" smtClean="0">
                <a:latin typeface="Arial" pitchFamily="34" charset="0"/>
                <a:cs typeface="Arial" pitchFamily="34" charset="0"/>
              </a:rPr>
              <a:t>,  кандидат юридических наук </a:t>
            </a:r>
          </a:p>
          <a:p>
            <a:r>
              <a:rPr lang="ru-RU" sz="2400" b="1" dirty="0" smtClean="0">
                <a:solidFill>
                  <a:srgbClr val="800000"/>
                </a:solidFill>
                <a:latin typeface="Arial" pitchFamily="34" charset="0"/>
                <a:cs typeface="Arial" pitchFamily="34" charset="0"/>
              </a:rPr>
              <a:t>История   </a:t>
            </a:r>
            <a:r>
              <a:rPr lang="ru-RU" sz="2400" b="1" dirty="0" smtClean="0">
                <a:latin typeface="Arial" pitchFamily="34" charset="0"/>
                <a:cs typeface="Arial" pitchFamily="34" charset="0"/>
              </a:rPr>
              <a:t>Марков Константин Владимирович,  </a:t>
            </a:r>
            <a:r>
              <a:rPr lang="ru-RU" sz="2200" dirty="0" smtClean="0">
                <a:latin typeface="Arial" pitchFamily="34" charset="0"/>
                <a:cs typeface="Arial" pitchFamily="34" charset="0"/>
              </a:rPr>
              <a:t>доцент кафедры истории Древнего мира и классических языков </a:t>
            </a:r>
            <a:r>
              <a:rPr lang="ru-RU" sz="2200" dirty="0" err="1" smtClean="0">
                <a:latin typeface="Arial" pitchFamily="34" charset="0"/>
                <a:cs typeface="Arial" pitchFamily="34" charset="0"/>
              </a:rPr>
              <a:t>Институтамеждународных</a:t>
            </a:r>
            <a:r>
              <a:rPr lang="ru-RU" sz="2200" dirty="0" smtClean="0">
                <a:latin typeface="Arial" pitchFamily="34" charset="0"/>
                <a:cs typeface="Arial" pitchFamily="34" charset="0"/>
              </a:rPr>
              <a:t> отношений и мировой истории  ННГУ </a:t>
            </a:r>
            <a:r>
              <a:rPr lang="ru-RU" sz="2200" dirty="0" err="1" smtClean="0">
                <a:latin typeface="Arial" pitchFamily="34" charset="0"/>
                <a:cs typeface="Arial" pitchFamily="34" charset="0"/>
              </a:rPr>
              <a:t>им.Н.И.Лобачевского</a:t>
            </a:r>
            <a:r>
              <a:rPr lang="ru-RU" sz="2200" dirty="0" smtClean="0">
                <a:latin typeface="Arial" pitchFamily="34" charset="0"/>
                <a:cs typeface="Arial" pitchFamily="34" charset="0"/>
              </a:rPr>
              <a:t>, кандидат исторических наук </a:t>
            </a:r>
            <a:endParaRPr lang="ru-R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cap="all" dirty="0" smtClean="0">
                <a:ln w="9000" cmpd="sng">
                  <a:solidFill>
                    <a:srgbClr val="FF0000"/>
                  </a:solidFill>
                  <a:prstDash val="solid"/>
                </a:ln>
                <a:solidFill>
                  <a:srgbClr val="C00000"/>
                </a:solidFill>
                <a:effectLst>
                  <a:reflection blurRad="12700" stA="28000" endPos="45000" dist="1000" dir="5400000" sy="-100000" algn="bl" rotWithShape="0"/>
                </a:effectLst>
                <a:latin typeface="Arial Unicode MS" pitchFamily="34" charset="-128"/>
                <a:ea typeface="Arial Unicode MS" pitchFamily="34" charset="-128"/>
                <a:cs typeface="Arial Unicode MS" pitchFamily="34" charset="-128"/>
              </a:rPr>
              <a:t>Городские олимпиады</a:t>
            </a:r>
            <a:endParaRPr lang="ru-RU" b="1" cap="all" dirty="0">
              <a:ln w="9000" cmpd="sng">
                <a:solidFill>
                  <a:srgbClr val="FF0000"/>
                </a:solidFill>
                <a:prstDash val="solid"/>
              </a:ln>
              <a:solidFill>
                <a:srgbClr val="C00000"/>
              </a:solidFill>
              <a:effectLst>
                <a:reflection blurRad="12700" stA="28000" endPos="45000" dist="1000" dir="5400000" sy="-100000" algn="bl" rotWithShape="0"/>
              </a:effectLst>
              <a:latin typeface="Arial Unicode MS" pitchFamily="34" charset="-128"/>
              <a:ea typeface="Arial Unicode MS" pitchFamily="34" charset="-128"/>
              <a:cs typeface="Arial Unicode MS" pitchFamily="34" charset="-128"/>
            </a:endParaRPr>
          </a:p>
        </p:txBody>
      </p:sp>
      <p:sp>
        <p:nvSpPr>
          <p:cNvPr id="3" name="Содержимое 2"/>
          <p:cNvSpPr>
            <a:spLocks noGrp="1"/>
          </p:cNvSpPr>
          <p:nvPr>
            <p:ph idx="1"/>
          </p:nvPr>
        </p:nvSpPr>
        <p:spPr/>
        <p:txBody>
          <a:bodyPr>
            <a:normAutofit lnSpcReduction="10000"/>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НГУ им. Лобачевского</a:t>
            </a:r>
          </a:p>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ВШЭ</a:t>
            </a:r>
          </a:p>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НГЛУ им Добролюбова</a:t>
            </a:r>
          </a:p>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НГПУ  им. Минина</a:t>
            </a:r>
          </a:p>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Др.</a:t>
            </a:r>
          </a:p>
          <a:p>
            <a:endParaRPr lang="ru-RU" dirty="0" smtClean="0">
              <a:latin typeface="Arial" pitchFamily="34" charset="0"/>
              <a:cs typeface="Arial" pitchFamily="34" charset="0"/>
            </a:endParaRPr>
          </a:p>
          <a:p>
            <a:r>
              <a:rPr lang="ru-RU" dirty="0" smtClean="0">
                <a:latin typeface="Arial" pitchFamily="34" charset="0"/>
                <a:cs typeface="Arial" pitchFamily="34" charset="0"/>
              </a:rPr>
              <a:t>Заочный тур</a:t>
            </a:r>
          </a:p>
          <a:p>
            <a:r>
              <a:rPr lang="ru-RU" dirty="0" smtClean="0">
                <a:latin typeface="Arial" pitchFamily="34" charset="0"/>
                <a:cs typeface="Arial" pitchFamily="34" charset="0"/>
              </a:rPr>
              <a:t>Очный тур</a:t>
            </a:r>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normAutofit fontScale="90000"/>
          </a:bodyPr>
          <a:lstStyle/>
          <a:p>
            <a:r>
              <a:rPr lang="ru-RU" sz="2400" b="1" dirty="0" smtClean="0">
                <a:ln w="1905">
                  <a:solidFill>
                    <a:srgbClr val="800000"/>
                  </a:solidFill>
                </a:ln>
                <a:solidFill>
                  <a:schemeClr val="accent2"/>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t>Комплексная открытая личностно-командная </a:t>
            </a:r>
            <a:br>
              <a:rPr lang="ru-RU" sz="2400" b="1" dirty="0" smtClean="0">
                <a:ln w="1905">
                  <a:solidFill>
                    <a:srgbClr val="800000"/>
                  </a:solidFill>
                </a:ln>
                <a:solidFill>
                  <a:schemeClr val="accent2"/>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br>
            <a:r>
              <a:rPr lang="ru-RU" sz="2400" b="1" dirty="0" smtClean="0">
                <a:ln w="1905">
                  <a:solidFill>
                    <a:srgbClr val="800000"/>
                  </a:solidFill>
                </a:ln>
                <a:solidFill>
                  <a:schemeClr val="accent2"/>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t>гуманитарная олимпиада</a:t>
            </a:r>
            <a:br>
              <a:rPr lang="ru-RU" sz="2400" b="1" dirty="0" smtClean="0">
                <a:ln w="1905">
                  <a:solidFill>
                    <a:srgbClr val="800000"/>
                  </a:solidFill>
                </a:ln>
                <a:solidFill>
                  <a:schemeClr val="accent2"/>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br>
            <a:r>
              <a:rPr lang="ru-RU" sz="3200" b="1" dirty="0" smtClean="0">
                <a:ln w="1905">
                  <a:solidFill>
                    <a:srgbClr val="800000"/>
                  </a:solidFill>
                </a:ln>
                <a:solidFill>
                  <a:schemeClr val="accent2"/>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t>«Часы истории»</a:t>
            </a:r>
            <a:endParaRPr lang="ru-RU" sz="3200" b="1" dirty="0">
              <a:ln w="1905">
                <a:solidFill>
                  <a:srgbClr val="800000"/>
                </a:solidFill>
              </a:ln>
              <a:solidFill>
                <a:schemeClr val="accent2"/>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endParaRPr>
          </a:p>
        </p:txBody>
      </p:sp>
      <p:sp>
        <p:nvSpPr>
          <p:cNvPr id="3" name="Содержимое 2"/>
          <p:cNvSpPr>
            <a:spLocks noGrp="1"/>
          </p:cNvSpPr>
          <p:nvPr>
            <p:ph idx="1"/>
          </p:nvPr>
        </p:nvSpPr>
        <p:spPr>
          <a:xfrm>
            <a:off x="214282" y="1357298"/>
            <a:ext cx="8715436" cy="5286412"/>
          </a:xfrm>
        </p:spPr>
        <p:txBody>
          <a:bodyPr>
            <a:normAutofit/>
          </a:bodyPr>
          <a:lstStyle/>
          <a:p>
            <a:r>
              <a:rPr lang="ru-RU" dirty="0" smtClean="0">
                <a:latin typeface="Arial" pitchFamily="34" charset="0"/>
                <a:cs typeface="Arial" pitchFamily="34" charset="0"/>
              </a:rPr>
              <a:t>Номинации олимпиады</a:t>
            </a:r>
          </a:p>
          <a:p>
            <a:r>
              <a:rPr lang="ru-RU" sz="2400" dirty="0" smtClean="0">
                <a:solidFill>
                  <a:srgbClr val="C00000"/>
                </a:solidFill>
                <a:latin typeface="Arial" pitchFamily="34" charset="0"/>
                <a:cs typeface="Arial" pitchFamily="34" charset="0"/>
              </a:rPr>
              <a:t>Русский язык</a:t>
            </a:r>
          </a:p>
          <a:p>
            <a:r>
              <a:rPr lang="ru-RU" sz="2400" dirty="0" smtClean="0">
                <a:solidFill>
                  <a:srgbClr val="C00000"/>
                </a:solidFill>
                <a:latin typeface="Arial" pitchFamily="34" charset="0"/>
                <a:cs typeface="Arial" pitchFamily="34" charset="0"/>
              </a:rPr>
              <a:t>Литература </a:t>
            </a:r>
          </a:p>
          <a:p>
            <a:r>
              <a:rPr lang="ru-RU" sz="2400" dirty="0" smtClean="0">
                <a:solidFill>
                  <a:srgbClr val="C00000"/>
                </a:solidFill>
                <a:latin typeface="Arial" pitchFamily="34" charset="0"/>
                <a:cs typeface="Arial" pitchFamily="34" charset="0"/>
              </a:rPr>
              <a:t>Английский язык</a:t>
            </a:r>
          </a:p>
          <a:p>
            <a:r>
              <a:rPr lang="ru-RU" sz="2400" dirty="0" smtClean="0">
                <a:solidFill>
                  <a:srgbClr val="C00000"/>
                </a:solidFill>
                <a:latin typeface="Arial" pitchFamily="34" charset="0"/>
                <a:cs typeface="Arial" pitchFamily="34" charset="0"/>
              </a:rPr>
              <a:t>МХК</a:t>
            </a:r>
          </a:p>
          <a:p>
            <a:r>
              <a:rPr lang="ru-RU" sz="2400" dirty="0" smtClean="0">
                <a:solidFill>
                  <a:srgbClr val="C00000"/>
                </a:solidFill>
                <a:latin typeface="Arial" pitchFamily="34" charset="0"/>
                <a:cs typeface="Arial" pitchFamily="34" charset="0"/>
              </a:rPr>
              <a:t>История</a:t>
            </a:r>
          </a:p>
          <a:p>
            <a:r>
              <a:rPr lang="ru-RU" sz="2400" dirty="0" smtClean="0">
                <a:solidFill>
                  <a:srgbClr val="C00000"/>
                </a:solidFill>
                <a:latin typeface="Arial" pitchFamily="34" charset="0"/>
                <a:cs typeface="Arial" pitchFamily="34" charset="0"/>
              </a:rPr>
              <a:t>Обществознание (философия, политология, социология, право,                 экономика)</a:t>
            </a:r>
            <a:endParaRPr lang="ru-RU" dirty="0" smtClean="0">
              <a:latin typeface="Arial" pitchFamily="34" charset="0"/>
              <a:cs typeface="Arial" pitchFamily="34" charset="0"/>
            </a:endParaRPr>
          </a:p>
          <a:p>
            <a:r>
              <a:rPr lang="ru-RU" dirty="0" smtClean="0">
                <a:latin typeface="Arial" pitchFamily="34" charset="0"/>
                <a:cs typeface="Arial" pitchFamily="34" charset="0"/>
              </a:rPr>
              <a:t>Участники олимпиады </a:t>
            </a:r>
          </a:p>
          <a:p>
            <a:r>
              <a:rPr lang="ru-RU" sz="2400" dirty="0" smtClean="0">
                <a:solidFill>
                  <a:srgbClr val="C00000"/>
                </a:solidFill>
                <a:latin typeface="Arial" pitchFamily="34" charset="0"/>
                <a:cs typeface="Arial" pitchFamily="34" charset="0"/>
              </a:rPr>
              <a:t>Обучающиеся 8-11 классов</a:t>
            </a:r>
          </a:p>
          <a:p>
            <a:r>
              <a:rPr lang="ru-RU" sz="2400" b="1" dirty="0" smtClean="0">
                <a:solidFill>
                  <a:srgbClr val="FF0000"/>
                </a:solidFill>
                <a:latin typeface="Arial" pitchFamily="34" charset="0"/>
                <a:cs typeface="Arial" pitchFamily="34" charset="0"/>
              </a:rPr>
              <a:t>ОЛИМПИАДА ПОСВЯЩАЕТСЯ 75-ЛЕТИЮ ПОБЕДЫ</a:t>
            </a:r>
          </a:p>
          <a:p>
            <a:endParaRPr lang="ru-RU" dirty="0" smtClean="0">
              <a:latin typeface="Arial" pitchFamily="34" charset="0"/>
              <a:cs typeface="Arial" pitchFamily="34" charset="0"/>
            </a:endParaRPr>
          </a:p>
          <a:p>
            <a:endParaRPr lang="ru-RU" sz="2000" dirty="0" smtClean="0">
              <a:solidFill>
                <a:srgbClr val="C00000"/>
              </a:solidFill>
              <a:latin typeface="Arial" pitchFamily="34" charset="0"/>
              <a:cs typeface="Arial" pitchFamily="34" charset="0"/>
            </a:endParaRPr>
          </a:p>
          <a:p>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normAutofit fontScale="90000"/>
          </a:bodyPr>
          <a:lstStyle/>
          <a:p>
            <a:r>
              <a:rPr lang="ru-RU" sz="2400" b="1" dirty="0" smtClean="0">
                <a:ln w="1905">
                  <a:solidFill>
                    <a:srgbClr val="800000"/>
                  </a:solidFill>
                </a:ln>
                <a:solidFill>
                  <a:schemeClr val="accent2"/>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t>Комплексная открытая личностно-командная </a:t>
            </a:r>
            <a:br>
              <a:rPr lang="ru-RU" sz="2400" b="1" dirty="0" smtClean="0">
                <a:ln w="1905">
                  <a:solidFill>
                    <a:srgbClr val="800000"/>
                  </a:solidFill>
                </a:ln>
                <a:solidFill>
                  <a:schemeClr val="accent2"/>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br>
            <a:r>
              <a:rPr lang="ru-RU" sz="2400" b="1" dirty="0" smtClean="0">
                <a:ln w="1905">
                  <a:solidFill>
                    <a:srgbClr val="800000"/>
                  </a:solidFill>
                </a:ln>
                <a:solidFill>
                  <a:schemeClr val="accent2"/>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t>гуманитарная олимпиада</a:t>
            </a:r>
            <a:br>
              <a:rPr lang="ru-RU" sz="2400" b="1" dirty="0" smtClean="0">
                <a:ln w="1905">
                  <a:solidFill>
                    <a:srgbClr val="800000"/>
                  </a:solidFill>
                </a:ln>
                <a:solidFill>
                  <a:schemeClr val="accent2"/>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br>
            <a:r>
              <a:rPr lang="ru-RU" sz="3200" b="1" dirty="0" smtClean="0">
                <a:ln w="1905">
                  <a:solidFill>
                    <a:srgbClr val="800000"/>
                  </a:solidFill>
                </a:ln>
                <a:solidFill>
                  <a:schemeClr val="accent2"/>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t>«Часы истории»</a:t>
            </a:r>
            <a:endParaRPr lang="ru-RU" sz="3200" b="1" dirty="0">
              <a:ln w="1905">
                <a:solidFill>
                  <a:srgbClr val="800000"/>
                </a:solidFill>
              </a:ln>
              <a:solidFill>
                <a:schemeClr val="accent2"/>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endParaRPr>
          </a:p>
        </p:txBody>
      </p:sp>
      <p:sp>
        <p:nvSpPr>
          <p:cNvPr id="3" name="Содержимое 2"/>
          <p:cNvSpPr>
            <a:spLocks noGrp="1"/>
          </p:cNvSpPr>
          <p:nvPr>
            <p:ph idx="1"/>
          </p:nvPr>
        </p:nvSpPr>
        <p:spPr>
          <a:xfrm>
            <a:off x="214282" y="1357298"/>
            <a:ext cx="8715436" cy="5286412"/>
          </a:xfrm>
        </p:spPr>
        <p:txBody>
          <a:bodyPr>
            <a:normAutofit fontScale="85000" lnSpcReduction="20000"/>
          </a:bodyPr>
          <a:lstStyle/>
          <a:p>
            <a:r>
              <a:rPr lang="ru-RU" dirty="0" smtClean="0">
                <a:latin typeface="Arial" pitchFamily="34" charset="0"/>
                <a:cs typeface="Arial" pitchFamily="34" charset="0"/>
              </a:rPr>
              <a:t>Порядок проведения (проводится в 4 тура)</a:t>
            </a:r>
          </a:p>
          <a:p>
            <a:r>
              <a:rPr lang="ru-RU" sz="2400" dirty="0" smtClean="0">
                <a:solidFill>
                  <a:srgbClr val="C00000"/>
                </a:solidFill>
                <a:latin typeface="Arial" pitchFamily="34" charset="0"/>
                <a:cs typeface="Arial" pitchFamily="34" charset="0"/>
              </a:rPr>
              <a:t>Первый тур – отборочный 15.09.2018 – 15.12.2018 – эссе по одному из предметов, участники сами формулируют тему.</a:t>
            </a:r>
          </a:p>
          <a:p>
            <a:r>
              <a:rPr lang="ru-RU" sz="2400" dirty="0" smtClean="0">
                <a:solidFill>
                  <a:srgbClr val="C00000"/>
                </a:solidFill>
                <a:latin typeface="Arial" pitchFamily="34" charset="0"/>
                <a:cs typeface="Arial" pitchFamily="34" charset="0"/>
              </a:rPr>
              <a:t>Второй тур – очная форма – последняя суббота января по номинациям «Русский язык» и «Английский язык»</a:t>
            </a:r>
          </a:p>
          <a:p>
            <a:r>
              <a:rPr lang="ru-RU" sz="2400" dirty="0" smtClean="0">
                <a:solidFill>
                  <a:srgbClr val="C00000"/>
                </a:solidFill>
                <a:latin typeface="Arial" pitchFamily="34" charset="0"/>
                <a:cs typeface="Arial" pitchFamily="34" charset="0"/>
              </a:rPr>
              <a:t>Третий тур – очная форма – вторая суббота февраля по номинациям «МХК» и «Обществознание» </a:t>
            </a:r>
          </a:p>
          <a:p>
            <a:r>
              <a:rPr lang="ru-RU" sz="2400" dirty="0" smtClean="0">
                <a:solidFill>
                  <a:srgbClr val="C00000"/>
                </a:solidFill>
                <a:latin typeface="Arial" pitchFamily="34" charset="0"/>
                <a:cs typeface="Arial" pitchFamily="34" charset="0"/>
              </a:rPr>
              <a:t>Четвертый тур – очная форма – последняя суббота февраля по номинациям «История» и «Литература»</a:t>
            </a:r>
            <a:endParaRPr lang="ru-RU" dirty="0" smtClean="0">
              <a:latin typeface="Arial" pitchFamily="34" charset="0"/>
              <a:cs typeface="Arial" pitchFamily="34" charset="0"/>
            </a:endParaRPr>
          </a:p>
          <a:p>
            <a:r>
              <a:rPr lang="ru-RU" dirty="0" smtClean="0">
                <a:latin typeface="Arial" pitchFamily="34" charset="0"/>
                <a:cs typeface="Arial" pitchFamily="34" charset="0"/>
              </a:rPr>
              <a:t>Подведение итогов</a:t>
            </a:r>
          </a:p>
          <a:p>
            <a:r>
              <a:rPr lang="ru-RU" sz="2400" dirty="0" smtClean="0">
                <a:solidFill>
                  <a:srgbClr val="C00000"/>
                </a:solidFill>
                <a:latin typeface="Arial" pitchFamily="34" charset="0"/>
                <a:cs typeface="Arial" pitchFamily="34" charset="0"/>
              </a:rPr>
              <a:t>По результатам заочного тура отбираются лучшие работы в каждой номинации по параллелям</a:t>
            </a:r>
          </a:p>
          <a:p>
            <a:r>
              <a:rPr lang="ru-RU" sz="2400" dirty="0" smtClean="0">
                <a:solidFill>
                  <a:srgbClr val="C00000"/>
                </a:solidFill>
                <a:latin typeface="Arial" pitchFamily="34" charset="0"/>
                <a:cs typeface="Arial" pitchFamily="34" charset="0"/>
              </a:rPr>
              <a:t>Во 2, 3, 4 турах составляются рейтинги набранных баллов</a:t>
            </a:r>
          </a:p>
          <a:p>
            <a:r>
              <a:rPr lang="ru-RU" sz="2400" dirty="0" smtClean="0">
                <a:solidFill>
                  <a:srgbClr val="C00000"/>
                </a:solidFill>
                <a:latin typeface="Arial" pitchFamily="34" charset="0"/>
                <a:cs typeface="Arial" pitchFamily="34" charset="0"/>
              </a:rPr>
              <a:t>Итоги подводятся до 15 марта</a:t>
            </a:r>
          </a:p>
          <a:p>
            <a:r>
              <a:rPr lang="ru-RU" dirty="0" smtClean="0">
                <a:latin typeface="Arial" pitchFamily="34" charset="0"/>
                <a:cs typeface="Arial" pitchFamily="34" charset="0"/>
              </a:rPr>
              <a:t>Определяются 6 лучших результатов  в каждой параллели по общей сумме баллов  всех номинаций</a:t>
            </a:r>
          </a:p>
          <a:p>
            <a:endParaRPr lang="ru-RU" sz="2000" dirty="0" smtClean="0">
              <a:solidFill>
                <a:srgbClr val="C00000"/>
              </a:solidFill>
              <a:latin typeface="Arial" pitchFamily="34" charset="0"/>
              <a:cs typeface="Arial" pitchFamily="34" charset="0"/>
            </a:endParaRPr>
          </a:p>
          <a:p>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736"/>
            <a:ext cx="8229600" cy="1143000"/>
          </a:xfrm>
        </p:spPr>
        <p:txBody>
          <a:bodyPr>
            <a:normAutofit/>
          </a:bodyPr>
          <a:lstStyle/>
          <a:p>
            <a:r>
              <a:rPr lang="ru-RU" sz="4800" b="1" dirty="0" smtClean="0">
                <a:solidFill>
                  <a:srgbClr val="C00000"/>
                </a:solidFill>
                <a:latin typeface="Arial Unicode MS" pitchFamily="34" charset="-128"/>
                <a:ea typeface="Arial Unicode MS" pitchFamily="34" charset="-128"/>
                <a:cs typeface="Arial Unicode MS" pitchFamily="34" charset="-128"/>
              </a:rPr>
              <a:t>ОГЭ - 2020</a:t>
            </a:r>
            <a:endParaRPr lang="ru-RU" sz="4800" b="1" dirty="0">
              <a:solidFill>
                <a:srgbClr val="C00000"/>
              </a:solidFill>
              <a:latin typeface="Arial Unicode MS" pitchFamily="34" charset="-128"/>
              <a:ea typeface="Arial Unicode MS" pitchFamily="34" charset="-128"/>
              <a:cs typeface="Arial Unicode MS" pitchFamily="34" charset="-128"/>
            </a:endParaRPr>
          </a:p>
        </p:txBody>
      </p:sp>
      <p:sp>
        <p:nvSpPr>
          <p:cNvPr id="5" name="Прямоугольник 4"/>
          <p:cNvSpPr/>
          <p:nvPr/>
        </p:nvSpPr>
        <p:spPr>
          <a:xfrm>
            <a:off x="5214942" y="5357826"/>
            <a:ext cx="3578993" cy="1200329"/>
          </a:xfrm>
          <a:prstGeom prst="rect">
            <a:avLst/>
          </a:prstGeom>
        </p:spPr>
        <p:txBody>
          <a:bodyPr wrap="none">
            <a:spAutoFit/>
          </a:bodyPr>
          <a:lstStyle/>
          <a:p>
            <a:r>
              <a:rPr lang="en-US" sz="2400" b="1" dirty="0" smtClean="0">
                <a:solidFill>
                  <a:srgbClr val="C00000"/>
                </a:solidFill>
                <a:latin typeface="Arial" pitchFamily="34" charset="0"/>
                <a:cs typeface="Arial" pitchFamily="34" charset="0"/>
                <a:hlinkClick r:id="rId2"/>
              </a:rPr>
              <a:t>svet.nazarova@mail.ru</a:t>
            </a:r>
            <a:endParaRPr lang="en-US" sz="2400" b="1" dirty="0" smtClean="0">
              <a:solidFill>
                <a:srgbClr val="C00000"/>
              </a:solidFill>
              <a:latin typeface="Arial" pitchFamily="34" charset="0"/>
              <a:cs typeface="Arial" pitchFamily="34" charset="0"/>
            </a:endParaRPr>
          </a:p>
          <a:p>
            <a:r>
              <a:rPr lang="en-US" sz="2400" b="1" dirty="0" smtClean="0">
                <a:solidFill>
                  <a:srgbClr val="00642D"/>
                </a:solidFill>
                <a:latin typeface="Arial" pitchFamily="34" charset="0"/>
                <a:cs typeface="Arial" pitchFamily="34" charset="0"/>
              </a:rPr>
              <a:t>89625106725</a:t>
            </a:r>
            <a:r>
              <a:rPr lang="ru-RU" sz="2400" b="1" dirty="0" smtClean="0">
                <a:solidFill>
                  <a:srgbClr val="00642D"/>
                </a:solidFill>
                <a:latin typeface="Arial" pitchFamily="34" charset="0"/>
                <a:cs typeface="Arial" pitchFamily="34" charset="0"/>
              </a:rPr>
              <a:t>  мегафон</a:t>
            </a:r>
            <a:endParaRPr lang="en-US" sz="2400" b="1" dirty="0" smtClean="0">
              <a:solidFill>
                <a:srgbClr val="00642D"/>
              </a:solidFill>
              <a:latin typeface="Arial" pitchFamily="34" charset="0"/>
              <a:cs typeface="Arial" pitchFamily="34" charset="0"/>
            </a:endParaRPr>
          </a:p>
          <a:p>
            <a:r>
              <a:rPr lang="en-US" sz="2400" b="1" dirty="0" smtClean="0">
                <a:solidFill>
                  <a:schemeClr val="accent6">
                    <a:lumMod val="50000"/>
                  </a:schemeClr>
                </a:solidFill>
                <a:latin typeface="Arial" pitchFamily="34" charset="0"/>
                <a:cs typeface="Arial" pitchFamily="34" charset="0"/>
              </a:rPr>
              <a:t>89049040426</a:t>
            </a:r>
            <a:r>
              <a:rPr lang="ru-RU" sz="2400" b="1" dirty="0" smtClean="0">
                <a:solidFill>
                  <a:schemeClr val="accent6">
                    <a:lumMod val="50000"/>
                  </a:schemeClr>
                </a:solidFill>
                <a:latin typeface="Arial" pitchFamily="34" charset="0"/>
                <a:cs typeface="Arial" pitchFamily="34" charset="0"/>
              </a:rPr>
              <a:t> теле 2</a:t>
            </a:r>
            <a:endParaRPr lang="ru-RU" sz="2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143000"/>
          </a:xfrm>
        </p:spPr>
        <p:txBody>
          <a:bodyPr>
            <a:normAutofit fontScale="90000"/>
          </a:bodyPr>
          <a:lstStyle/>
          <a:p>
            <a:r>
              <a:rPr lang="ru-RU" b="1" dirty="0" smtClean="0">
                <a:ln w="1905">
                  <a:solidFill>
                    <a:srgbClr val="7030A0"/>
                  </a:solidFill>
                </a:ln>
                <a:solidFill>
                  <a:schemeClr val="tx2"/>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t>Продолжительность ОГЭ по истории</a:t>
            </a:r>
            <a:endParaRPr lang="ru-RU" b="1" dirty="0">
              <a:ln w="1905">
                <a:solidFill>
                  <a:srgbClr val="7030A0"/>
                </a:solidFill>
              </a:ln>
              <a:solidFill>
                <a:schemeClr val="tx2"/>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endParaRPr>
          </a:p>
        </p:txBody>
      </p:sp>
      <p:sp>
        <p:nvSpPr>
          <p:cNvPr id="3" name="Содержимое 2"/>
          <p:cNvSpPr>
            <a:spLocks noGrp="1"/>
          </p:cNvSpPr>
          <p:nvPr>
            <p:ph idx="1"/>
          </p:nvPr>
        </p:nvSpPr>
        <p:spPr>
          <a:xfrm>
            <a:off x="457200" y="1928802"/>
            <a:ext cx="8229600" cy="4197361"/>
          </a:xfrm>
        </p:spPr>
        <p:txBody>
          <a:bodyPr>
            <a:normAutofit/>
          </a:bodyPr>
          <a:lstStyle/>
          <a:p>
            <a:pPr algn="ctr">
              <a:buNone/>
            </a:pPr>
            <a:r>
              <a:rPr lang="ru-RU" sz="4000" b="1" dirty="0" smtClean="0">
                <a:solidFill>
                  <a:srgbClr val="C00000"/>
                </a:solidFill>
                <a:latin typeface="Arial" pitchFamily="34" charset="0"/>
                <a:cs typeface="Arial" pitchFamily="34" charset="0"/>
              </a:rPr>
              <a:t>3 часа (180 минут)</a:t>
            </a:r>
          </a:p>
          <a:p>
            <a:pPr algn="ctr">
              <a:buNone/>
            </a:pPr>
            <a:r>
              <a:rPr lang="ru-RU" sz="4000" dirty="0" smtClean="0">
                <a:latin typeface="Arial" pitchFamily="34" charset="0"/>
                <a:cs typeface="Arial" pitchFamily="34" charset="0"/>
              </a:rPr>
              <a:t>Всякие средства связи, носители информации запрещены</a:t>
            </a:r>
            <a:endParaRPr lang="ru-RU" sz="4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b="1" dirty="0" smtClean="0">
                <a:ln w="24500" cmpd="dbl">
                  <a:solidFill>
                    <a:srgbClr val="800000"/>
                  </a:solidFill>
                  <a:prstDash val="solid"/>
                  <a:miter lim="800000"/>
                </a:ln>
                <a:solidFill>
                  <a:schemeClr val="accent2">
                    <a:lumMod val="40000"/>
                    <a:lumOff val="6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rPr>
              <a:t>План работы секции</a:t>
            </a:r>
            <a:endParaRPr lang="ru-RU" b="1" dirty="0">
              <a:ln w="24500" cmpd="dbl">
                <a:solidFill>
                  <a:srgbClr val="800000"/>
                </a:solidFill>
                <a:prstDash val="solid"/>
                <a:miter lim="800000"/>
              </a:ln>
              <a:solidFill>
                <a:schemeClr val="accent2">
                  <a:lumMod val="40000"/>
                  <a:lumOff val="6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endParaRPr>
          </a:p>
        </p:txBody>
      </p:sp>
      <p:sp>
        <p:nvSpPr>
          <p:cNvPr id="3" name="Содержимое 2"/>
          <p:cNvSpPr>
            <a:spLocks noGrp="1"/>
          </p:cNvSpPr>
          <p:nvPr>
            <p:ph idx="1"/>
          </p:nvPr>
        </p:nvSpPr>
        <p:spPr>
          <a:xfrm>
            <a:off x="214282" y="1214423"/>
            <a:ext cx="7786742" cy="4214841"/>
          </a:xfrm>
        </p:spPr>
        <p:txBody>
          <a:bodyPr>
            <a:normAutofit fontScale="92500" lnSpcReduction="20000"/>
          </a:bodyPr>
          <a:lstStyle/>
          <a:p>
            <a:pPr marL="514350" indent="-514350">
              <a:buFont typeface="+mj-lt"/>
              <a:buAutoNum type="arabicPeriod"/>
            </a:pPr>
            <a:r>
              <a:rPr lang="ru-RU" dirty="0" smtClean="0">
                <a:latin typeface="Arial" pitchFamily="34" charset="0"/>
                <a:cs typeface="Arial" pitchFamily="34" charset="0"/>
              </a:rPr>
              <a:t>Обеспечение учебного процесса на 2020 – 2021 учебный год</a:t>
            </a:r>
          </a:p>
          <a:p>
            <a:pPr marL="514350" indent="-514350">
              <a:buFont typeface="+mj-lt"/>
              <a:buAutoNum type="arabicPeriod"/>
            </a:pPr>
            <a:r>
              <a:rPr lang="ru-RU" dirty="0" smtClean="0">
                <a:latin typeface="Arial" pitchFamily="34" charset="0"/>
                <a:cs typeface="Arial" pitchFamily="34" charset="0"/>
              </a:rPr>
              <a:t>Школьные </a:t>
            </a:r>
            <a:r>
              <a:rPr lang="ru-RU" dirty="0" smtClean="0">
                <a:latin typeface="Arial" pitchFamily="34" charset="0"/>
                <a:cs typeface="Arial" pitchFamily="34" charset="0"/>
              </a:rPr>
              <a:t>и районные конференции НОУ</a:t>
            </a:r>
          </a:p>
          <a:p>
            <a:pPr marL="514350" indent="-514350">
              <a:buFont typeface="+mj-lt"/>
              <a:buAutoNum type="arabicPeriod"/>
            </a:pPr>
            <a:r>
              <a:rPr lang="ru-RU" dirty="0" smtClean="0">
                <a:latin typeface="Arial" pitchFamily="34" charset="0"/>
                <a:cs typeface="Arial" pitchFamily="34" charset="0"/>
              </a:rPr>
              <a:t>Итоги школьного этапа ВОШ в ОУ Автозаводского района</a:t>
            </a:r>
          </a:p>
          <a:p>
            <a:pPr marL="514350" indent="-514350">
              <a:buFont typeface="+mj-lt"/>
              <a:buAutoNum type="arabicPeriod"/>
            </a:pPr>
            <a:r>
              <a:rPr lang="ru-RU" dirty="0" smtClean="0">
                <a:latin typeface="Arial" pitchFamily="34" charset="0"/>
                <a:cs typeface="Arial" pitchFamily="34" charset="0"/>
              </a:rPr>
              <a:t>Муниципальный этап ВОШ</a:t>
            </a:r>
          </a:p>
          <a:p>
            <a:pPr marL="514350" indent="-514350">
              <a:buFont typeface="+mj-lt"/>
              <a:buAutoNum type="arabicPeriod"/>
            </a:pPr>
            <a:r>
              <a:rPr lang="ru-RU" dirty="0" smtClean="0">
                <a:latin typeface="Arial" pitchFamily="34" charset="0"/>
                <a:cs typeface="Arial" pitchFamily="34" charset="0"/>
              </a:rPr>
              <a:t>Подготовка к ГИА: ОГЭ, ЕГЭ</a:t>
            </a:r>
          </a:p>
          <a:p>
            <a:pPr marL="514350" indent="-514350">
              <a:buFont typeface="+mj-lt"/>
              <a:buAutoNum type="arabicPeriod"/>
            </a:pPr>
            <a:r>
              <a:rPr lang="ru-RU" dirty="0" smtClean="0">
                <a:latin typeface="Arial" pitchFamily="34" charset="0"/>
                <a:cs typeface="Arial" pitchFamily="34" charset="0"/>
              </a:rPr>
              <a:t>Разное</a:t>
            </a:r>
            <a:r>
              <a:rPr lang="ru-RU" dirty="0" smtClean="0">
                <a:latin typeface="Arial" pitchFamily="34" charset="0"/>
                <a:cs typeface="Arial" pitchFamily="34" charset="0"/>
              </a:rPr>
              <a:t>. </a:t>
            </a:r>
          </a:p>
          <a:p>
            <a:pPr marL="514350" indent="-514350">
              <a:buFont typeface="+mj-lt"/>
              <a:buAutoNum type="arabicPeriod"/>
            </a:pPr>
            <a:endParaRPr lang="ru-RU" dirty="0">
              <a:latin typeface="Arial" pitchFamily="34" charset="0"/>
              <a:cs typeface="Arial" pitchFamily="34" charset="0"/>
            </a:endParaRPr>
          </a:p>
        </p:txBody>
      </p:sp>
      <p:pic>
        <p:nvPicPr>
          <p:cNvPr id="30722" name="Picture 2" descr="http://funlib.ru/cimg/2014/101621/1512745"/>
          <p:cNvPicPr>
            <a:picLocks noChangeAspect="1" noChangeArrowheads="1"/>
          </p:cNvPicPr>
          <p:nvPr/>
        </p:nvPicPr>
        <p:blipFill>
          <a:blip r:embed="rId2" cstate="print"/>
          <a:srcRect/>
          <a:stretch>
            <a:fillRect/>
          </a:stretch>
        </p:blipFill>
        <p:spPr bwMode="auto">
          <a:xfrm>
            <a:off x="7000892" y="2786058"/>
            <a:ext cx="2000264" cy="2130065"/>
          </a:xfrm>
          <a:prstGeom prst="rect">
            <a:avLst/>
          </a:prstGeom>
          <a:noFill/>
        </p:spPr>
      </p:pic>
      <p:pic>
        <p:nvPicPr>
          <p:cNvPr id="30724" name="Picture 4" descr="https://cs6.livemaster.ru/storage/32/cf/15b155d5222b00e35415c8c1af7f.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20" y="5143512"/>
            <a:ext cx="2023847" cy="1714488"/>
          </a:xfrm>
          <a:prstGeom prst="rect">
            <a:avLst/>
          </a:prstGeom>
          <a:noFill/>
        </p:spPr>
      </p:pic>
      <p:pic>
        <p:nvPicPr>
          <p:cNvPr id="30726" name="Picture 6" descr="https://cs3.livemaster.ru/zhurnalfoto/2/e/4/130814061310.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6094693">
            <a:off x="6462780" y="4576620"/>
            <a:ext cx="1457640" cy="2132516"/>
          </a:xfrm>
          <a:prstGeom prst="rect">
            <a:avLst/>
          </a:prstGeom>
          <a:noFill/>
        </p:spPr>
      </p:pic>
      <p:pic>
        <p:nvPicPr>
          <p:cNvPr id="30728" name="Picture 8" descr="http://www.7gy.ru/images/prazdniki/osennie-listya/22.png"/>
          <p:cNvPicPr>
            <a:picLocks noChangeAspect="1" noChangeArrowheads="1"/>
          </p:cNvPicPr>
          <p:nvPr/>
        </p:nvPicPr>
        <p:blipFill>
          <a:blip r:embed="rId5" cstate="print"/>
          <a:srcRect/>
          <a:stretch>
            <a:fillRect/>
          </a:stretch>
        </p:blipFill>
        <p:spPr bwMode="auto">
          <a:xfrm>
            <a:off x="7500958" y="142852"/>
            <a:ext cx="1643042" cy="1375078"/>
          </a:xfrm>
          <a:prstGeom prst="rect">
            <a:avLst/>
          </a:prstGeom>
          <a:noFill/>
        </p:spPr>
      </p:pic>
      <p:sp>
        <p:nvSpPr>
          <p:cNvPr id="8" name="Прямоугольник 7"/>
          <p:cNvSpPr/>
          <p:nvPr/>
        </p:nvSpPr>
        <p:spPr>
          <a:xfrm>
            <a:off x="3000364" y="5286388"/>
            <a:ext cx="3578993" cy="1200329"/>
          </a:xfrm>
          <a:prstGeom prst="rect">
            <a:avLst/>
          </a:prstGeom>
        </p:spPr>
        <p:txBody>
          <a:bodyPr wrap="none">
            <a:spAutoFit/>
          </a:bodyPr>
          <a:lstStyle/>
          <a:p>
            <a:r>
              <a:rPr lang="en-US" sz="2400" b="1" dirty="0" smtClean="0">
                <a:solidFill>
                  <a:srgbClr val="C00000"/>
                </a:solidFill>
                <a:latin typeface="Arial" pitchFamily="34" charset="0"/>
                <a:cs typeface="Arial" pitchFamily="34" charset="0"/>
                <a:hlinkClick r:id="rId6"/>
              </a:rPr>
              <a:t>svet.nazarova@mail.ru</a:t>
            </a:r>
            <a:endParaRPr lang="en-US" sz="2400" b="1" dirty="0" smtClean="0">
              <a:solidFill>
                <a:srgbClr val="C00000"/>
              </a:solidFill>
              <a:latin typeface="Arial" pitchFamily="34" charset="0"/>
              <a:cs typeface="Arial" pitchFamily="34" charset="0"/>
            </a:endParaRPr>
          </a:p>
          <a:p>
            <a:r>
              <a:rPr lang="en-US" sz="2400" b="1" dirty="0" smtClean="0">
                <a:solidFill>
                  <a:srgbClr val="00642D"/>
                </a:solidFill>
                <a:latin typeface="Arial" pitchFamily="34" charset="0"/>
                <a:cs typeface="Arial" pitchFamily="34" charset="0"/>
              </a:rPr>
              <a:t>89625106725</a:t>
            </a:r>
            <a:r>
              <a:rPr lang="ru-RU" sz="2400" b="1" dirty="0" smtClean="0">
                <a:solidFill>
                  <a:srgbClr val="00642D"/>
                </a:solidFill>
                <a:latin typeface="Arial" pitchFamily="34" charset="0"/>
                <a:cs typeface="Arial" pitchFamily="34" charset="0"/>
              </a:rPr>
              <a:t>  мегафон</a:t>
            </a:r>
            <a:endParaRPr lang="en-US" sz="2400" b="1" dirty="0" smtClean="0">
              <a:solidFill>
                <a:srgbClr val="00642D"/>
              </a:solidFill>
              <a:latin typeface="Arial" pitchFamily="34" charset="0"/>
              <a:cs typeface="Arial" pitchFamily="34" charset="0"/>
            </a:endParaRPr>
          </a:p>
          <a:p>
            <a:r>
              <a:rPr lang="en-US" sz="2400" b="1" dirty="0" smtClean="0">
                <a:solidFill>
                  <a:schemeClr val="accent6">
                    <a:lumMod val="50000"/>
                  </a:schemeClr>
                </a:solidFill>
                <a:latin typeface="Arial" pitchFamily="34" charset="0"/>
                <a:cs typeface="Arial" pitchFamily="34" charset="0"/>
              </a:rPr>
              <a:t>89049040426</a:t>
            </a:r>
            <a:r>
              <a:rPr lang="ru-RU" sz="2400" b="1" dirty="0" smtClean="0">
                <a:solidFill>
                  <a:schemeClr val="accent6">
                    <a:lumMod val="50000"/>
                  </a:schemeClr>
                </a:solidFill>
                <a:latin typeface="Arial" pitchFamily="34" charset="0"/>
                <a:cs typeface="Arial" pitchFamily="34" charset="0"/>
              </a:rPr>
              <a:t> теле2</a:t>
            </a:r>
            <a:endParaRPr lang="ru-RU" sz="2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lum bright="-10000" contrast="10000"/>
          </a:blip>
          <a:srcRect/>
          <a:stretch>
            <a:fillRect/>
          </a:stretch>
        </p:blipFill>
        <p:spPr bwMode="auto">
          <a:xfrm>
            <a:off x="0" y="857232"/>
            <a:ext cx="9007416"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t>Содержание </a:t>
            </a:r>
            <a:r>
              <a:rPr lang="ru-RU" b="1" dirty="0" err="1"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t>КИМа</a:t>
            </a:r>
            <a: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t> по истории</a:t>
            </a:r>
            <a:endParaRPr lang="ru-RU" b="1" dirty="0">
              <a:ln w="1905">
                <a:solidFill>
                  <a:schemeClr val="accent6">
                    <a:lumMod val="50000"/>
                  </a:schemeClr>
                </a:solidFill>
              </a:ln>
              <a:solidFill>
                <a:srgbClr val="FF3300"/>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endParaRPr>
          </a:p>
        </p:txBody>
      </p:sp>
      <p:graphicFrame>
        <p:nvGraphicFramePr>
          <p:cNvPr id="6" name="Содержимое 5"/>
          <p:cNvGraphicFramePr>
            <a:graphicFrameLocks noGrp="1"/>
          </p:cNvGraphicFramePr>
          <p:nvPr>
            <p:ph idx="1"/>
          </p:nvPr>
        </p:nvGraphicFramePr>
        <p:xfrm>
          <a:off x="285720" y="1357298"/>
          <a:ext cx="8515352" cy="3474720"/>
        </p:xfrm>
        <a:graphic>
          <a:graphicData uri="http://schemas.openxmlformats.org/drawingml/2006/table">
            <a:tbl>
              <a:tblPr firstRow="1" bandRow="1">
                <a:tableStyleId>{16D9F66E-5EB9-4882-86FB-DCBF35E3C3E4}</a:tableStyleId>
              </a:tblPr>
              <a:tblGrid>
                <a:gridCol w="1522691"/>
                <a:gridCol w="1404452"/>
                <a:gridCol w="1626207"/>
                <a:gridCol w="3962002"/>
              </a:tblGrid>
              <a:tr h="370840">
                <a:tc>
                  <a:txBody>
                    <a:bodyPr/>
                    <a:lstStyle/>
                    <a:p>
                      <a:pPr algn="ctr"/>
                      <a:r>
                        <a:rPr lang="ru-RU" dirty="0" smtClean="0">
                          <a:latin typeface="Arial" pitchFamily="34" charset="0"/>
                          <a:cs typeface="Arial" pitchFamily="34" charset="0"/>
                        </a:rPr>
                        <a:t>Тип заданий</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Кол-во заданий</a:t>
                      </a:r>
                      <a:endParaRPr lang="ru-RU" dirty="0">
                        <a:latin typeface="Arial" pitchFamily="34" charset="0"/>
                        <a:cs typeface="Arial" pitchFamily="34" charset="0"/>
                      </a:endParaRPr>
                    </a:p>
                  </a:txBody>
                  <a:tcPr/>
                </a:tc>
                <a:tc>
                  <a:txBody>
                    <a:bodyPr/>
                    <a:lstStyle/>
                    <a:p>
                      <a:pPr algn="ctr"/>
                      <a:r>
                        <a:rPr lang="ru-RU" dirty="0" err="1" smtClean="0">
                          <a:latin typeface="Arial" pitchFamily="34" charset="0"/>
                          <a:cs typeface="Arial" pitchFamily="34" charset="0"/>
                        </a:rPr>
                        <a:t>Максималь-ный</a:t>
                      </a:r>
                      <a:r>
                        <a:rPr lang="ru-RU" dirty="0" smtClean="0">
                          <a:latin typeface="Arial" pitchFamily="34" charset="0"/>
                          <a:cs typeface="Arial" pitchFamily="34" charset="0"/>
                        </a:rPr>
                        <a:t> первичный балл</a:t>
                      </a:r>
                      <a:endParaRPr lang="ru-RU" dirty="0">
                        <a:latin typeface="Arial" pitchFamily="34" charset="0"/>
                        <a:cs typeface="Arial" pitchFamily="34" charset="0"/>
                      </a:endParaRPr>
                    </a:p>
                  </a:txBody>
                  <a:tcPr/>
                </a:tc>
                <a:tc>
                  <a:txBody>
                    <a:bodyPr/>
                    <a:lstStyle/>
                    <a:p>
                      <a:pPr algn="ctr"/>
                      <a:r>
                        <a:rPr lang="ru-RU" dirty="0" smtClean="0">
                          <a:latin typeface="Arial" pitchFamily="34" charset="0"/>
                          <a:cs typeface="Arial" pitchFamily="34" charset="0"/>
                        </a:rPr>
                        <a:t>% максим. первичного балла за выполнение заданий данной части от максимального первичного балла за всю работу</a:t>
                      </a:r>
                      <a:endParaRPr lang="ru-RU" dirty="0">
                        <a:latin typeface="Arial" pitchFamily="34" charset="0"/>
                        <a:cs typeface="Arial" pitchFamily="34" charset="0"/>
                      </a:endParaRPr>
                    </a:p>
                  </a:txBody>
                  <a:tcPr/>
                </a:tc>
              </a:tr>
              <a:tr h="370840">
                <a:tc>
                  <a:txBody>
                    <a:bodyPr/>
                    <a:lstStyle/>
                    <a:p>
                      <a:pPr algn="ctr"/>
                      <a:r>
                        <a:rPr lang="ru-RU" b="1" dirty="0" smtClean="0">
                          <a:latin typeface="Arial" pitchFamily="34" charset="0"/>
                          <a:cs typeface="Arial" pitchFamily="34" charset="0"/>
                        </a:rPr>
                        <a:t>С кратким ответом</a:t>
                      </a:r>
                      <a:endParaRPr lang="ru-RU" b="1" dirty="0">
                        <a:latin typeface="Arial" pitchFamily="34" charset="0"/>
                        <a:cs typeface="Arial" pitchFamily="34" charset="0"/>
                      </a:endParaRPr>
                    </a:p>
                  </a:txBody>
                  <a:tcPr/>
                </a:tc>
                <a:tc>
                  <a:txBody>
                    <a:bodyPr/>
                    <a:lstStyle/>
                    <a:p>
                      <a:pPr algn="ctr"/>
                      <a:r>
                        <a:rPr lang="ru-RU" sz="2400" dirty="0" smtClean="0">
                          <a:latin typeface="Arial" pitchFamily="34" charset="0"/>
                          <a:cs typeface="Arial" pitchFamily="34" charset="0"/>
                        </a:rPr>
                        <a:t>14</a:t>
                      </a:r>
                      <a:endParaRPr lang="ru-RU" sz="2400" dirty="0">
                        <a:latin typeface="Arial" pitchFamily="34" charset="0"/>
                        <a:cs typeface="Arial" pitchFamily="34" charset="0"/>
                      </a:endParaRPr>
                    </a:p>
                  </a:txBody>
                  <a:tcPr/>
                </a:tc>
                <a:tc>
                  <a:txBody>
                    <a:bodyPr/>
                    <a:lstStyle/>
                    <a:p>
                      <a:pPr algn="ctr"/>
                      <a:r>
                        <a:rPr lang="ru-RU" sz="2400" dirty="0" smtClean="0">
                          <a:latin typeface="Arial" pitchFamily="34" charset="0"/>
                          <a:cs typeface="Arial" pitchFamily="34" charset="0"/>
                        </a:rPr>
                        <a:t>18</a:t>
                      </a:r>
                      <a:endParaRPr lang="ru-RU" sz="2400" dirty="0">
                        <a:latin typeface="Arial" pitchFamily="34" charset="0"/>
                        <a:cs typeface="Arial" pitchFamily="34" charset="0"/>
                      </a:endParaRPr>
                    </a:p>
                  </a:txBody>
                  <a:tcPr/>
                </a:tc>
                <a:tc>
                  <a:txBody>
                    <a:bodyPr/>
                    <a:lstStyle/>
                    <a:p>
                      <a:pPr algn="ctr"/>
                      <a:r>
                        <a:rPr lang="ru-RU" sz="2400" dirty="0" smtClean="0">
                          <a:latin typeface="Arial" pitchFamily="34" charset="0"/>
                          <a:cs typeface="Arial" pitchFamily="34" charset="0"/>
                        </a:rPr>
                        <a:t>52,9</a:t>
                      </a:r>
                      <a:endParaRPr lang="ru-RU" sz="2400" dirty="0">
                        <a:latin typeface="Arial" pitchFamily="34" charset="0"/>
                        <a:cs typeface="Arial" pitchFamily="34" charset="0"/>
                      </a:endParaRPr>
                    </a:p>
                  </a:txBody>
                  <a:tcPr/>
                </a:tc>
              </a:tr>
              <a:tr h="370840">
                <a:tc>
                  <a:txBody>
                    <a:bodyPr/>
                    <a:lstStyle/>
                    <a:p>
                      <a:pPr algn="ctr"/>
                      <a:r>
                        <a:rPr lang="ru-RU" b="1" dirty="0" smtClean="0">
                          <a:latin typeface="Arial" pitchFamily="34" charset="0"/>
                          <a:cs typeface="Arial" pitchFamily="34" charset="0"/>
                        </a:rPr>
                        <a:t>С </a:t>
                      </a:r>
                      <a:r>
                        <a:rPr lang="ru-RU" b="1" dirty="0" err="1" smtClean="0">
                          <a:latin typeface="Arial" pitchFamily="34" charset="0"/>
                          <a:cs typeface="Arial" pitchFamily="34" charset="0"/>
                        </a:rPr>
                        <a:t>разверну-тым</a:t>
                      </a:r>
                      <a:r>
                        <a:rPr lang="ru-RU" b="1" baseline="0" dirty="0" smtClean="0">
                          <a:latin typeface="Arial" pitchFamily="34" charset="0"/>
                          <a:cs typeface="Arial" pitchFamily="34" charset="0"/>
                        </a:rPr>
                        <a:t> ответом</a:t>
                      </a:r>
                      <a:endParaRPr lang="ru-RU" b="1" dirty="0">
                        <a:latin typeface="Arial" pitchFamily="34" charset="0"/>
                        <a:cs typeface="Arial" pitchFamily="34" charset="0"/>
                      </a:endParaRPr>
                    </a:p>
                  </a:txBody>
                  <a:tcPr/>
                </a:tc>
                <a:tc>
                  <a:txBody>
                    <a:bodyPr/>
                    <a:lstStyle/>
                    <a:p>
                      <a:pPr algn="ctr"/>
                      <a:r>
                        <a:rPr lang="ru-RU" sz="2400" dirty="0" smtClean="0">
                          <a:latin typeface="Arial" pitchFamily="34" charset="0"/>
                          <a:cs typeface="Arial" pitchFamily="34" charset="0"/>
                        </a:rPr>
                        <a:t>7</a:t>
                      </a:r>
                      <a:endParaRPr lang="ru-RU" sz="2400" dirty="0">
                        <a:latin typeface="Arial" pitchFamily="34" charset="0"/>
                        <a:cs typeface="Arial" pitchFamily="34" charset="0"/>
                      </a:endParaRPr>
                    </a:p>
                  </a:txBody>
                  <a:tcPr/>
                </a:tc>
                <a:tc>
                  <a:txBody>
                    <a:bodyPr/>
                    <a:lstStyle/>
                    <a:p>
                      <a:pPr algn="ctr"/>
                      <a:r>
                        <a:rPr lang="ru-RU" sz="2400" dirty="0" smtClean="0">
                          <a:latin typeface="Arial" pitchFamily="34" charset="0"/>
                          <a:cs typeface="Arial" pitchFamily="34" charset="0"/>
                        </a:rPr>
                        <a:t>16</a:t>
                      </a:r>
                      <a:endParaRPr lang="ru-RU" sz="2400" dirty="0">
                        <a:latin typeface="Arial" pitchFamily="34" charset="0"/>
                        <a:cs typeface="Arial" pitchFamily="34" charset="0"/>
                      </a:endParaRPr>
                    </a:p>
                  </a:txBody>
                  <a:tcPr/>
                </a:tc>
                <a:tc>
                  <a:txBody>
                    <a:bodyPr/>
                    <a:lstStyle/>
                    <a:p>
                      <a:pPr algn="ctr"/>
                      <a:r>
                        <a:rPr lang="ru-RU" sz="2400" dirty="0" smtClean="0">
                          <a:latin typeface="Arial" pitchFamily="34" charset="0"/>
                          <a:cs typeface="Arial" pitchFamily="34" charset="0"/>
                        </a:rPr>
                        <a:t>47,1</a:t>
                      </a:r>
                      <a:endParaRPr lang="ru-RU" sz="2400" dirty="0">
                        <a:latin typeface="Arial" pitchFamily="34" charset="0"/>
                        <a:cs typeface="Arial" pitchFamily="34" charset="0"/>
                      </a:endParaRPr>
                    </a:p>
                  </a:txBody>
                  <a:tcPr/>
                </a:tc>
              </a:tr>
              <a:tr h="370840">
                <a:tc>
                  <a:txBody>
                    <a:bodyPr/>
                    <a:lstStyle/>
                    <a:p>
                      <a:pPr algn="ctr"/>
                      <a:r>
                        <a:rPr lang="ru-RU" b="1" dirty="0" smtClean="0">
                          <a:latin typeface="Arial" pitchFamily="34" charset="0"/>
                          <a:cs typeface="Arial" pitchFamily="34" charset="0"/>
                        </a:rPr>
                        <a:t>Итого </a:t>
                      </a:r>
                      <a:endParaRPr lang="ru-RU" b="1" dirty="0">
                        <a:latin typeface="Arial" pitchFamily="34" charset="0"/>
                        <a:cs typeface="Arial" pitchFamily="34" charset="0"/>
                      </a:endParaRPr>
                    </a:p>
                  </a:txBody>
                  <a:tcPr/>
                </a:tc>
                <a:tc>
                  <a:txBody>
                    <a:bodyPr/>
                    <a:lstStyle/>
                    <a:p>
                      <a:pPr algn="ctr"/>
                      <a:r>
                        <a:rPr lang="ru-RU" sz="2400" dirty="0" smtClean="0">
                          <a:latin typeface="Arial" pitchFamily="34" charset="0"/>
                          <a:cs typeface="Arial" pitchFamily="34" charset="0"/>
                        </a:rPr>
                        <a:t>21</a:t>
                      </a:r>
                      <a:endParaRPr lang="ru-RU" sz="2400" dirty="0">
                        <a:latin typeface="Arial" pitchFamily="34" charset="0"/>
                        <a:cs typeface="Arial" pitchFamily="34" charset="0"/>
                      </a:endParaRPr>
                    </a:p>
                  </a:txBody>
                  <a:tcPr/>
                </a:tc>
                <a:tc>
                  <a:txBody>
                    <a:bodyPr/>
                    <a:lstStyle/>
                    <a:p>
                      <a:pPr algn="ctr"/>
                      <a:r>
                        <a:rPr lang="ru-RU" sz="2400" dirty="0" smtClean="0">
                          <a:latin typeface="Arial" pitchFamily="34" charset="0"/>
                          <a:cs typeface="Arial" pitchFamily="34" charset="0"/>
                        </a:rPr>
                        <a:t>34</a:t>
                      </a:r>
                      <a:endParaRPr lang="ru-RU" sz="2400" dirty="0">
                        <a:latin typeface="Arial" pitchFamily="34" charset="0"/>
                        <a:cs typeface="Arial" pitchFamily="34" charset="0"/>
                      </a:endParaRPr>
                    </a:p>
                  </a:txBody>
                  <a:tcPr/>
                </a:tc>
                <a:tc>
                  <a:txBody>
                    <a:bodyPr/>
                    <a:lstStyle/>
                    <a:p>
                      <a:pPr algn="ctr"/>
                      <a:r>
                        <a:rPr lang="ru-RU" sz="2400" dirty="0" smtClean="0">
                          <a:latin typeface="Arial" pitchFamily="34" charset="0"/>
                          <a:cs typeface="Arial" pitchFamily="34" charset="0"/>
                        </a:rPr>
                        <a:t>100</a:t>
                      </a:r>
                      <a:endParaRPr lang="ru-RU" sz="24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ln w="1905">
                  <a:solidFill>
                    <a:srgbClr val="7030A0"/>
                  </a:solidFill>
                </a:ln>
                <a:solidFill>
                  <a:schemeClr val="tx2"/>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t>Распределение заданий по уровню сложности (история)</a:t>
            </a:r>
            <a:endParaRPr lang="ru-RU" sz="3600" b="1" dirty="0">
              <a:ln w="1905">
                <a:solidFill>
                  <a:srgbClr val="7030A0"/>
                </a:solidFill>
              </a:ln>
              <a:solidFill>
                <a:schemeClr val="tx2"/>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endParaRPr>
          </a:p>
        </p:txBody>
      </p:sp>
      <p:graphicFrame>
        <p:nvGraphicFramePr>
          <p:cNvPr id="4" name="Содержимое 3"/>
          <p:cNvGraphicFramePr>
            <a:graphicFrameLocks/>
          </p:cNvGraphicFramePr>
          <p:nvPr/>
        </p:nvGraphicFramePr>
        <p:xfrm>
          <a:off x="457200" y="1600200"/>
          <a:ext cx="8229600" cy="4114800"/>
        </p:xfrm>
        <a:graphic>
          <a:graphicData uri="http://schemas.openxmlformats.org/drawingml/2006/table">
            <a:tbl>
              <a:tblPr firstRow="1" bandRow="1">
                <a:tableStyleId>{E8B1032C-EA38-4F05-BA0D-38AFFFC7BED3}</a:tableStyleId>
              </a:tblPr>
              <a:tblGrid>
                <a:gridCol w="1971660"/>
                <a:gridCol w="1214446"/>
                <a:gridCol w="1714512"/>
                <a:gridCol w="3328982"/>
              </a:tblGrid>
              <a:tr h="370840">
                <a:tc>
                  <a:txBody>
                    <a:bodyPr/>
                    <a:lstStyle/>
                    <a:p>
                      <a:r>
                        <a:rPr lang="ru-RU" dirty="0" smtClean="0">
                          <a:latin typeface="Arial" pitchFamily="34" charset="0"/>
                          <a:cs typeface="Arial" pitchFamily="34" charset="0"/>
                        </a:rPr>
                        <a:t>Уровень сложности </a:t>
                      </a:r>
                    </a:p>
                    <a:p>
                      <a:r>
                        <a:rPr lang="ru-RU" dirty="0" smtClean="0">
                          <a:latin typeface="Arial" pitchFamily="34" charset="0"/>
                          <a:cs typeface="Arial" pitchFamily="34" charset="0"/>
                        </a:rPr>
                        <a:t>заданий </a:t>
                      </a:r>
                      <a:endParaRPr lang="ru-RU" dirty="0">
                        <a:latin typeface="Arial" pitchFamily="34" charset="0"/>
                        <a:cs typeface="Arial" pitchFamily="34" charset="0"/>
                      </a:endParaRPr>
                    </a:p>
                  </a:txBody>
                  <a:tcPr/>
                </a:tc>
                <a:tc>
                  <a:txBody>
                    <a:bodyPr/>
                    <a:lstStyle/>
                    <a:p>
                      <a:r>
                        <a:rPr lang="ru-RU" dirty="0" smtClean="0">
                          <a:latin typeface="Arial" pitchFamily="34" charset="0"/>
                          <a:cs typeface="Arial" pitchFamily="34" charset="0"/>
                        </a:rPr>
                        <a:t>Коли-</a:t>
                      </a:r>
                    </a:p>
                    <a:p>
                      <a:r>
                        <a:rPr lang="ru-RU" dirty="0" err="1" smtClean="0">
                          <a:latin typeface="Arial" pitchFamily="34" charset="0"/>
                          <a:cs typeface="Arial" pitchFamily="34" charset="0"/>
                        </a:rPr>
                        <a:t>чество</a:t>
                      </a:r>
                      <a:r>
                        <a:rPr lang="ru-RU" dirty="0" smtClean="0">
                          <a:latin typeface="Arial" pitchFamily="34" charset="0"/>
                          <a:cs typeface="Arial" pitchFamily="34" charset="0"/>
                        </a:rPr>
                        <a:t> </a:t>
                      </a:r>
                    </a:p>
                    <a:p>
                      <a:r>
                        <a:rPr lang="ru-RU" dirty="0" smtClean="0">
                          <a:latin typeface="Arial" pitchFamily="34" charset="0"/>
                          <a:cs typeface="Arial" pitchFamily="34" charset="0"/>
                        </a:rPr>
                        <a:t>заданий </a:t>
                      </a:r>
                      <a:endParaRPr lang="ru-RU" dirty="0">
                        <a:latin typeface="Arial" pitchFamily="34" charset="0"/>
                        <a:cs typeface="Arial" pitchFamily="34" charset="0"/>
                      </a:endParaRPr>
                    </a:p>
                  </a:txBody>
                  <a:tcPr/>
                </a:tc>
                <a:tc>
                  <a:txBody>
                    <a:bodyPr/>
                    <a:lstStyle/>
                    <a:p>
                      <a:r>
                        <a:rPr lang="ru-RU" dirty="0" err="1" smtClean="0">
                          <a:latin typeface="Arial" pitchFamily="34" charset="0"/>
                          <a:cs typeface="Arial" pitchFamily="34" charset="0"/>
                        </a:rPr>
                        <a:t>Максималь-ный</a:t>
                      </a:r>
                      <a:r>
                        <a:rPr lang="ru-RU" dirty="0" smtClean="0">
                          <a:latin typeface="Arial" pitchFamily="34" charset="0"/>
                          <a:cs typeface="Arial" pitchFamily="34" charset="0"/>
                        </a:rPr>
                        <a:t> </a:t>
                      </a:r>
                    </a:p>
                    <a:p>
                      <a:r>
                        <a:rPr lang="ru-RU" dirty="0" smtClean="0">
                          <a:latin typeface="Arial" pitchFamily="34" charset="0"/>
                          <a:cs typeface="Arial" pitchFamily="34" charset="0"/>
                        </a:rPr>
                        <a:t>первичный </a:t>
                      </a:r>
                    </a:p>
                    <a:p>
                      <a:r>
                        <a:rPr lang="ru-RU" dirty="0" smtClean="0">
                          <a:latin typeface="Arial" pitchFamily="34" charset="0"/>
                          <a:cs typeface="Arial" pitchFamily="34" charset="0"/>
                        </a:rPr>
                        <a:t>балл</a:t>
                      </a:r>
                      <a:endParaRPr lang="ru-RU" dirty="0">
                        <a:latin typeface="Arial" pitchFamily="34" charset="0"/>
                        <a:cs typeface="Arial" pitchFamily="34" charset="0"/>
                      </a:endParaRPr>
                    </a:p>
                  </a:txBody>
                  <a:tcPr/>
                </a:tc>
                <a:tc>
                  <a:txBody>
                    <a:bodyPr/>
                    <a:lstStyle/>
                    <a:p>
                      <a:r>
                        <a:rPr lang="ru-RU" dirty="0" smtClean="0">
                          <a:latin typeface="Arial" pitchFamily="34" charset="0"/>
                          <a:cs typeface="Arial" pitchFamily="34" charset="0"/>
                        </a:rPr>
                        <a:t>Процент максимального </a:t>
                      </a:r>
                    </a:p>
                    <a:p>
                      <a:r>
                        <a:rPr lang="ru-RU" dirty="0" smtClean="0">
                          <a:latin typeface="Arial" pitchFamily="34" charset="0"/>
                          <a:cs typeface="Arial" pitchFamily="34" charset="0"/>
                        </a:rPr>
                        <a:t>первичного балла за  </a:t>
                      </a:r>
                    </a:p>
                    <a:p>
                      <a:r>
                        <a:rPr lang="ru-RU" dirty="0" smtClean="0">
                          <a:latin typeface="Arial" pitchFamily="34" charset="0"/>
                          <a:cs typeface="Arial" pitchFamily="34" charset="0"/>
                        </a:rPr>
                        <a:t>выполнение заданий данного </a:t>
                      </a:r>
                    </a:p>
                    <a:p>
                      <a:r>
                        <a:rPr lang="ru-RU" dirty="0" smtClean="0">
                          <a:latin typeface="Arial" pitchFamily="34" charset="0"/>
                          <a:cs typeface="Arial" pitchFamily="34" charset="0"/>
                        </a:rPr>
                        <a:t>уровня сложности от </a:t>
                      </a:r>
                    </a:p>
                    <a:p>
                      <a:r>
                        <a:rPr lang="ru-RU" dirty="0" smtClean="0">
                          <a:latin typeface="Arial" pitchFamily="34" charset="0"/>
                          <a:cs typeface="Arial" pitchFamily="34" charset="0"/>
                        </a:rPr>
                        <a:t>максимального первичного балла </a:t>
                      </a:r>
                    </a:p>
                    <a:p>
                      <a:r>
                        <a:rPr lang="ru-RU" dirty="0" smtClean="0">
                          <a:latin typeface="Arial" pitchFamily="34" charset="0"/>
                          <a:cs typeface="Arial" pitchFamily="34" charset="0"/>
                        </a:rPr>
                        <a:t>за всю работу, равного 35 </a:t>
                      </a:r>
                      <a:endParaRPr lang="ru-RU" dirty="0">
                        <a:latin typeface="Arial" pitchFamily="34" charset="0"/>
                        <a:cs typeface="Arial" pitchFamily="34" charset="0"/>
                      </a:endParaRPr>
                    </a:p>
                  </a:txBody>
                  <a:tcPr/>
                </a:tc>
              </a:tr>
              <a:tr h="370840">
                <a:tc>
                  <a:txBody>
                    <a:bodyPr/>
                    <a:lstStyle/>
                    <a:p>
                      <a:r>
                        <a:rPr lang="ru-RU" b="1" i="0" dirty="0" smtClean="0">
                          <a:latin typeface="Arial" pitchFamily="34" charset="0"/>
                          <a:cs typeface="Arial" pitchFamily="34" charset="0"/>
                        </a:rPr>
                        <a:t>Базовый</a:t>
                      </a:r>
                      <a:endParaRPr lang="ru-RU" b="1" i="0"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11</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16</a:t>
                      </a:r>
                      <a:endParaRPr lang="ru-RU" sz="2400" b="1" dirty="0">
                        <a:latin typeface="Arial" pitchFamily="34" charset="0"/>
                        <a:cs typeface="Arial" pitchFamily="34" charset="0"/>
                      </a:endParaRPr>
                    </a:p>
                  </a:txBody>
                  <a:tcPr/>
                </a:tc>
                <a:tc>
                  <a:txBody>
                    <a:bodyPr/>
                    <a:lstStyle/>
                    <a:p>
                      <a:pPr algn="ctr"/>
                      <a:r>
                        <a:rPr lang="ru-RU" sz="2400" b="1" i="1" dirty="0" smtClean="0">
                          <a:solidFill>
                            <a:srgbClr val="7030A0"/>
                          </a:solidFill>
                          <a:latin typeface="Arial" pitchFamily="34" charset="0"/>
                          <a:cs typeface="Arial" pitchFamily="34" charset="0"/>
                        </a:rPr>
                        <a:t>47,0</a:t>
                      </a:r>
                      <a:endParaRPr lang="ru-RU" sz="2400" b="1" i="1" dirty="0">
                        <a:solidFill>
                          <a:srgbClr val="7030A0"/>
                        </a:solidFill>
                        <a:latin typeface="Arial" pitchFamily="34" charset="0"/>
                        <a:cs typeface="Arial" pitchFamily="34" charset="0"/>
                      </a:endParaRPr>
                    </a:p>
                  </a:txBody>
                  <a:tcPr/>
                </a:tc>
              </a:tr>
              <a:tr h="370840">
                <a:tc>
                  <a:txBody>
                    <a:bodyPr/>
                    <a:lstStyle/>
                    <a:p>
                      <a:r>
                        <a:rPr lang="ru-RU" b="1" i="0" dirty="0" smtClean="0">
                          <a:latin typeface="Arial" pitchFamily="34" charset="0"/>
                          <a:cs typeface="Arial" pitchFamily="34" charset="0"/>
                        </a:rPr>
                        <a:t>Повышенный</a:t>
                      </a:r>
                      <a:endParaRPr lang="ru-RU" b="1" i="0"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7</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11</a:t>
                      </a:r>
                      <a:endParaRPr lang="ru-RU" sz="2400" b="1" dirty="0">
                        <a:latin typeface="Arial" pitchFamily="34" charset="0"/>
                        <a:cs typeface="Arial" pitchFamily="34" charset="0"/>
                      </a:endParaRPr>
                    </a:p>
                  </a:txBody>
                  <a:tcPr/>
                </a:tc>
                <a:tc>
                  <a:txBody>
                    <a:bodyPr/>
                    <a:lstStyle/>
                    <a:p>
                      <a:pPr algn="ctr"/>
                      <a:r>
                        <a:rPr lang="ru-RU" sz="2400" b="1" dirty="0" smtClean="0">
                          <a:solidFill>
                            <a:srgbClr val="C00000"/>
                          </a:solidFill>
                          <a:latin typeface="Arial" pitchFamily="34" charset="0"/>
                          <a:cs typeface="Arial" pitchFamily="34" charset="0"/>
                        </a:rPr>
                        <a:t>32,4</a:t>
                      </a:r>
                      <a:endParaRPr lang="ru-RU" sz="2400" b="1" dirty="0">
                        <a:solidFill>
                          <a:srgbClr val="C00000"/>
                        </a:solidFill>
                        <a:latin typeface="Arial" pitchFamily="34" charset="0"/>
                        <a:cs typeface="Arial" pitchFamily="34" charset="0"/>
                      </a:endParaRPr>
                    </a:p>
                  </a:txBody>
                  <a:tcPr/>
                </a:tc>
              </a:tr>
              <a:tr h="370840">
                <a:tc>
                  <a:txBody>
                    <a:bodyPr/>
                    <a:lstStyle/>
                    <a:p>
                      <a:r>
                        <a:rPr lang="ru-RU" b="1" i="0" dirty="0" smtClean="0">
                          <a:latin typeface="Arial" pitchFamily="34" charset="0"/>
                          <a:cs typeface="Arial" pitchFamily="34" charset="0"/>
                        </a:rPr>
                        <a:t>Высокий</a:t>
                      </a:r>
                      <a:endParaRPr lang="ru-RU" b="1" i="0"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3</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7</a:t>
                      </a:r>
                      <a:endParaRPr lang="ru-RU" sz="2400" b="1" dirty="0">
                        <a:latin typeface="Arial" pitchFamily="34" charset="0"/>
                        <a:cs typeface="Arial" pitchFamily="34" charset="0"/>
                      </a:endParaRPr>
                    </a:p>
                  </a:txBody>
                  <a:tcPr/>
                </a:tc>
                <a:tc>
                  <a:txBody>
                    <a:bodyPr/>
                    <a:lstStyle/>
                    <a:p>
                      <a:pPr algn="ctr"/>
                      <a:r>
                        <a:rPr lang="ru-RU" sz="2400" b="1" dirty="0" smtClean="0">
                          <a:solidFill>
                            <a:srgbClr val="C00000"/>
                          </a:solidFill>
                          <a:latin typeface="Arial" pitchFamily="34" charset="0"/>
                          <a:cs typeface="Arial" pitchFamily="34" charset="0"/>
                        </a:rPr>
                        <a:t>20,6</a:t>
                      </a:r>
                      <a:endParaRPr lang="ru-RU" sz="2400" b="1" dirty="0">
                        <a:solidFill>
                          <a:srgbClr val="C00000"/>
                        </a:solidFill>
                        <a:latin typeface="Arial" pitchFamily="34" charset="0"/>
                        <a:cs typeface="Arial" pitchFamily="34" charset="0"/>
                      </a:endParaRPr>
                    </a:p>
                  </a:txBody>
                  <a:tcPr/>
                </a:tc>
              </a:tr>
              <a:tr h="370840">
                <a:tc>
                  <a:txBody>
                    <a:bodyPr/>
                    <a:lstStyle/>
                    <a:p>
                      <a:pPr algn="r"/>
                      <a:r>
                        <a:rPr lang="ru-RU" b="1" dirty="0" smtClean="0">
                          <a:solidFill>
                            <a:srgbClr val="002060"/>
                          </a:solidFill>
                          <a:latin typeface="Arial" pitchFamily="34" charset="0"/>
                          <a:cs typeface="Arial" pitchFamily="34" charset="0"/>
                        </a:rPr>
                        <a:t>ИТОГО</a:t>
                      </a:r>
                      <a:endParaRPr lang="ru-RU" b="1" dirty="0">
                        <a:solidFill>
                          <a:srgbClr val="002060"/>
                        </a:solidFill>
                        <a:latin typeface="Arial" pitchFamily="34" charset="0"/>
                        <a:cs typeface="Arial" pitchFamily="34" charset="0"/>
                      </a:endParaRPr>
                    </a:p>
                  </a:txBody>
                  <a:tcPr/>
                </a:tc>
                <a:tc>
                  <a:txBody>
                    <a:bodyPr/>
                    <a:lstStyle/>
                    <a:p>
                      <a:pPr algn="ctr"/>
                      <a:r>
                        <a:rPr lang="ru-RU" sz="2400" b="1" dirty="0" smtClean="0">
                          <a:solidFill>
                            <a:srgbClr val="002060"/>
                          </a:solidFill>
                          <a:latin typeface="Arial" pitchFamily="34" charset="0"/>
                          <a:cs typeface="Arial" pitchFamily="34" charset="0"/>
                        </a:rPr>
                        <a:t>21</a:t>
                      </a:r>
                      <a:endParaRPr lang="ru-RU" sz="2400" b="1" dirty="0">
                        <a:solidFill>
                          <a:srgbClr val="002060"/>
                        </a:solidFill>
                        <a:latin typeface="Arial" pitchFamily="34" charset="0"/>
                        <a:cs typeface="Arial" pitchFamily="34" charset="0"/>
                      </a:endParaRPr>
                    </a:p>
                  </a:txBody>
                  <a:tcPr/>
                </a:tc>
                <a:tc>
                  <a:txBody>
                    <a:bodyPr/>
                    <a:lstStyle/>
                    <a:p>
                      <a:pPr algn="ctr"/>
                      <a:r>
                        <a:rPr lang="ru-RU" sz="2400" b="1" dirty="0" smtClean="0">
                          <a:solidFill>
                            <a:srgbClr val="002060"/>
                          </a:solidFill>
                          <a:latin typeface="Arial" pitchFamily="34" charset="0"/>
                          <a:cs typeface="Arial" pitchFamily="34" charset="0"/>
                        </a:rPr>
                        <a:t>34</a:t>
                      </a:r>
                      <a:endParaRPr lang="ru-RU" sz="2400" b="1" dirty="0">
                        <a:solidFill>
                          <a:srgbClr val="002060"/>
                        </a:solidFill>
                        <a:latin typeface="Arial" pitchFamily="34" charset="0"/>
                        <a:cs typeface="Arial" pitchFamily="34" charset="0"/>
                      </a:endParaRPr>
                    </a:p>
                  </a:txBody>
                  <a:tcPr/>
                </a:tc>
                <a:tc>
                  <a:txBody>
                    <a:bodyPr/>
                    <a:lstStyle/>
                    <a:p>
                      <a:pPr algn="ctr"/>
                      <a:r>
                        <a:rPr lang="ru-RU" sz="2400" b="1" dirty="0" smtClean="0">
                          <a:solidFill>
                            <a:srgbClr val="002060"/>
                          </a:solidFill>
                          <a:latin typeface="Arial" pitchFamily="34" charset="0"/>
                          <a:cs typeface="Arial" pitchFamily="34" charset="0"/>
                        </a:rPr>
                        <a:t>100</a:t>
                      </a:r>
                      <a:endParaRPr lang="ru-RU" sz="2400" b="1" dirty="0">
                        <a:solidFill>
                          <a:srgbClr val="002060"/>
                        </a:solidFill>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Autofit/>
          </a:bodyPr>
          <a:lstStyle/>
          <a:p>
            <a:r>
              <a:rPr lang="ru-RU" sz="32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Система оценивания выполнения отдельных заданий и работы в целом</a:t>
            </a:r>
            <a:endParaRPr lang="ru-RU" sz="3200" b="1" dirty="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endParaRPr>
          </a:p>
        </p:txBody>
      </p:sp>
      <p:sp>
        <p:nvSpPr>
          <p:cNvPr id="3" name="Содержимое 2"/>
          <p:cNvSpPr>
            <a:spLocks noGrp="1"/>
          </p:cNvSpPr>
          <p:nvPr>
            <p:ph idx="1"/>
          </p:nvPr>
        </p:nvSpPr>
        <p:spPr/>
        <p:txBody>
          <a:bodyPr>
            <a:normAutofit/>
          </a:bodyPr>
          <a:lstStyle/>
          <a:p>
            <a:pPr marL="0" indent="0">
              <a:buNone/>
            </a:pPr>
            <a:r>
              <a:rPr lang="ru-RU" dirty="0" smtClean="0">
                <a:latin typeface="Arial Unicode MS" pitchFamily="34" charset="-128"/>
                <a:ea typeface="Arial Unicode MS" pitchFamily="34" charset="-128"/>
                <a:cs typeface="Arial Unicode MS" pitchFamily="34" charset="-128"/>
              </a:rPr>
              <a:t>Правильно выполненная работа оценивается </a:t>
            </a:r>
            <a:r>
              <a:rPr lang="ru-RU" b="1" dirty="0" smtClean="0">
                <a:solidFill>
                  <a:srgbClr val="C00000"/>
                </a:solidFill>
                <a:latin typeface="Arial Unicode MS" pitchFamily="34" charset="-128"/>
                <a:ea typeface="Arial Unicode MS" pitchFamily="34" charset="-128"/>
                <a:cs typeface="Arial Unicode MS" pitchFamily="34" charset="-128"/>
              </a:rPr>
              <a:t>34 баллами</a:t>
            </a:r>
            <a:r>
              <a:rPr lang="ru-RU" dirty="0" smtClean="0">
                <a:latin typeface="Arial Unicode MS" pitchFamily="34" charset="-128"/>
                <a:ea typeface="Arial Unicode MS" pitchFamily="34" charset="-128"/>
                <a:cs typeface="Arial Unicode MS" pitchFamily="34" charset="-128"/>
              </a:rPr>
              <a:t>. </a:t>
            </a:r>
          </a:p>
          <a:p>
            <a:pPr marL="0" indent="0">
              <a:buNone/>
            </a:pPr>
            <a:r>
              <a:rPr lang="ru-RU" dirty="0" smtClean="0">
                <a:latin typeface="Arial Unicode MS" pitchFamily="34" charset="-128"/>
                <a:ea typeface="Arial Unicode MS" pitchFamily="34" charset="-128"/>
                <a:cs typeface="Arial Unicode MS" pitchFamily="34" charset="-128"/>
              </a:rPr>
              <a:t>Полный  правильный  ответ  на  каждое  из  заданий 2, 3, 5, 6, 8–12, 14 оценивается </a:t>
            </a:r>
            <a:r>
              <a:rPr lang="ru-RU" b="1" dirty="0" smtClean="0">
                <a:solidFill>
                  <a:srgbClr val="002060"/>
                </a:solidFill>
                <a:latin typeface="Arial Unicode MS" pitchFamily="34" charset="-128"/>
                <a:ea typeface="Arial Unicode MS" pitchFamily="34" charset="-128"/>
                <a:cs typeface="Arial Unicode MS" pitchFamily="34" charset="-128"/>
              </a:rPr>
              <a:t>1  баллом</a:t>
            </a:r>
            <a:r>
              <a:rPr lang="ru-RU" dirty="0" smtClean="0">
                <a:solidFill>
                  <a:srgbClr val="002060"/>
                </a:solidFill>
                <a:latin typeface="Arial Unicode MS" pitchFamily="34" charset="-128"/>
                <a:ea typeface="Arial Unicode MS" pitchFamily="34" charset="-128"/>
                <a:cs typeface="Arial Unicode MS" pitchFamily="34" charset="-128"/>
              </a:rPr>
              <a:t>;  </a:t>
            </a:r>
            <a:r>
              <a:rPr lang="ru-RU" dirty="0" smtClean="0">
                <a:latin typeface="Arial Unicode MS" pitchFamily="34" charset="-128"/>
                <a:ea typeface="Arial Unicode MS" pitchFamily="34" charset="-128"/>
                <a:cs typeface="Arial Unicode MS" pitchFamily="34" charset="-128"/>
              </a:rPr>
              <a:t>неполный,  неверный  ответ  или  его  отсутствие –  0 баллов.</a:t>
            </a:r>
            <a:endParaRPr lang="ru-RU" b="1" i="1"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Autofit/>
          </a:bodyPr>
          <a:lstStyle/>
          <a:p>
            <a:r>
              <a:rPr lang="ru-RU" sz="32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Система оценивания выполнения отдельных заданий и работы в целом</a:t>
            </a:r>
            <a:endParaRPr lang="ru-RU" sz="3200" b="1" dirty="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endParaRPr>
          </a:p>
        </p:txBody>
      </p:sp>
      <p:sp>
        <p:nvSpPr>
          <p:cNvPr id="3" name="Содержимое 2"/>
          <p:cNvSpPr>
            <a:spLocks noGrp="1"/>
          </p:cNvSpPr>
          <p:nvPr>
            <p:ph idx="1"/>
          </p:nvPr>
        </p:nvSpPr>
        <p:spPr/>
        <p:txBody>
          <a:bodyPr>
            <a:normAutofit/>
          </a:bodyPr>
          <a:lstStyle/>
          <a:p>
            <a:pPr marL="0" indent="0">
              <a:buNone/>
            </a:pPr>
            <a:r>
              <a:rPr lang="ru-RU" dirty="0" smtClean="0">
                <a:latin typeface="Arial Unicode MS" pitchFamily="34" charset="-128"/>
                <a:ea typeface="Arial Unicode MS" pitchFamily="34" charset="-128"/>
                <a:cs typeface="Arial Unicode MS" pitchFamily="34" charset="-128"/>
              </a:rPr>
              <a:t>Полный правильный ответ на каждое из заданий </a:t>
            </a:r>
            <a:r>
              <a:rPr lang="ru-RU" b="1" i="1" dirty="0" smtClean="0">
                <a:latin typeface="Arial Unicode MS" pitchFamily="34" charset="-128"/>
                <a:ea typeface="Arial Unicode MS" pitchFamily="34" charset="-128"/>
                <a:cs typeface="Arial Unicode MS" pitchFamily="34" charset="-128"/>
              </a:rPr>
              <a:t>1, 4, 7, 13 </a:t>
            </a:r>
            <a:r>
              <a:rPr lang="ru-RU" dirty="0" smtClean="0">
                <a:latin typeface="Arial Unicode MS" pitchFamily="34" charset="-128"/>
                <a:ea typeface="Arial Unicode MS" pitchFamily="34" charset="-128"/>
                <a:cs typeface="Arial Unicode MS" pitchFamily="34" charset="-128"/>
              </a:rPr>
              <a:t>оценивается </a:t>
            </a:r>
            <a:r>
              <a:rPr lang="ru-RU" b="1" dirty="0" smtClean="0">
                <a:solidFill>
                  <a:srgbClr val="002060"/>
                </a:solidFill>
                <a:latin typeface="Arial Unicode MS" pitchFamily="34" charset="-128"/>
                <a:ea typeface="Arial Unicode MS" pitchFamily="34" charset="-128"/>
                <a:cs typeface="Arial Unicode MS" pitchFamily="34" charset="-128"/>
              </a:rPr>
              <a:t>2 баллами; </a:t>
            </a:r>
          </a:p>
          <a:p>
            <a:pPr marL="0" indent="0">
              <a:buNone/>
            </a:pPr>
            <a:r>
              <a:rPr lang="ru-RU" dirty="0" smtClean="0">
                <a:latin typeface="Arial Unicode MS" pitchFamily="34" charset="-128"/>
                <a:ea typeface="Arial Unicode MS" pitchFamily="34" charset="-128"/>
                <a:cs typeface="Arial Unicode MS" pitchFamily="34" charset="-128"/>
              </a:rPr>
              <a:t>если допущена  одна  ошибка, – 1  баллом;  </a:t>
            </a:r>
          </a:p>
          <a:p>
            <a:pPr marL="0" indent="0">
              <a:buNone/>
            </a:pPr>
            <a:r>
              <a:rPr lang="ru-RU" dirty="0" smtClean="0">
                <a:latin typeface="Arial Unicode MS" pitchFamily="34" charset="-128"/>
                <a:ea typeface="Arial Unicode MS" pitchFamily="34" charset="-128"/>
                <a:cs typeface="Arial Unicode MS" pitchFamily="34" charset="-128"/>
              </a:rPr>
              <a:t>если  допущено  две ошибки или ответ отсутствует, – 0 баллов.</a:t>
            </a:r>
            <a:endParaRPr lang="ru-RU"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Autofit/>
          </a:bodyPr>
          <a:lstStyle/>
          <a:p>
            <a:r>
              <a:rPr lang="ru-RU" sz="32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Система оценивания выполнения отдельных заданий и работы в целом</a:t>
            </a:r>
            <a:endParaRPr lang="ru-RU" sz="3200" b="1" dirty="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endParaRPr>
          </a:p>
        </p:txBody>
      </p:sp>
      <p:sp>
        <p:nvSpPr>
          <p:cNvPr id="3" name="Содержимое 2"/>
          <p:cNvSpPr>
            <a:spLocks noGrp="1"/>
          </p:cNvSpPr>
          <p:nvPr>
            <p:ph idx="1"/>
          </p:nvPr>
        </p:nvSpPr>
        <p:spPr/>
        <p:txBody>
          <a:bodyPr>
            <a:normAutofit/>
          </a:bodyPr>
          <a:lstStyle/>
          <a:p>
            <a:pPr marL="0" indent="0">
              <a:buNone/>
            </a:pPr>
            <a:r>
              <a:rPr lang="ru-RU" dirty="0" smtClean="0">
                <a:latin typeface="Arial Unicode MS" pitchFamily="34" charset="-128"/>
                <a:ea typeface="Arial Unicode MS" pitchFamily="34" charset="-128"/>
                <a:cs typeface="Arial Unicode MS" pitchFamily="34" charset="-128"/>
              </a:rPr>
              <a:t>Задания части 2 оцениваются в зависимости от полноты и правильности </a:t>
            </a:r>
          </a:p>
          <a:p>
            <a:pPr marL="0" indent="0">
              <a:buNone/>
            </a:pPr>
            <a:r>
              <a:rPr lang="ru-RU" dirty="0" smtClean="0">
                <a:latin typeface="Arial Unicode MS" pitchFamily="34" charset="-128"/>
                <a:ea typeface="Arial Unicode MS" pitchFamily="34" charset="-128"/>
                <a:cs typeface="Arial Unicode MS" pitchFamily="34" charset="-128"/>
              </a:rPr>
              <a:t>ответа.  </a:t>
            </a:r>
          </a:p>
          <a:p>
            <a:pPr marL="0" indent="0">
              <a:buNone/>
            </a:pPr>
            <a:r>
              <a:rPr lang="ru-RU" dirty="0" smtClean="0">
                <a:latin typeface="Arial Unicode MS" pitchFamily="34" charset="-128"/>
                <a:ea typeface="Arial Unicode MS" pitchFamily="34" charset="-128"/>
                <a:cs typeface="Arial Unicode MS" pitchFamily="34" charset="-128"/>
              </a:rPr>
              <a:t>За  ответы  на  задания </a:t>
            </a:r>
            <a:r>
              <a:rPr lang="ru-RU" b="1" i="1" dirty="0" smtClean="0">
                <a:latin typeface="Arial Unicode MS" pitchFamily="34" charset="-128"/>
                <a:ea typeface="Arial Unicode MS" pitchFamily="34" charset="-128"/>
                <a:cs typeface="Arial Unicode MS" pitchFamily="34" charset="-128"/>
              </a:rPr>
              <a:t>15–18  и 20  </a:t>
            </a:r>
            <a:r>
              <a:rPr lang="ru-RU" dirty="0" smtClean="0">
                <a:latin typeface="Arial Unicode MS" pitchFamily="34" charset="-128"/>
                <a:ea typeface="Arial Unicode MS" pitchFamily="34" charset="-128"/>
                <a:cs typeface="Arial Unicode MS" pitchFamily="34" charset="-128"/>
              </a:rPr>
              <a:t>ставится  </a:t>
            </a:r>
            <a:r>
              <a:rPr lang="ru-RU" b="1" dirty="0" smtClean="0">
                <a:solidFill>
                  <a:srgbClr val="002060"/>
                </a:solidFill>
                <a:latin typeface="Arial Unicode MS" pitchFamily="34" charset="-128"/>
                <a:ea typeface="Arial Unicode MS" pitchFamily="34" charset="-128"/>
                <a:cs typeface="Arial Unicode MS" pitchFamily="34" charset="-128"/>
              </a:rPr>
              <a:t>от 0  до 2  баллов.  </a:t>
            </a:r>
          </a:p>
          <a:p>
            <a:pPr marL="0" indent="0">
              <a:buNone/>
            </a:pPr>
            <a:r>
              <a:rPr lang="ru-RU" dirty="0" smtClean="0">
                <a:latin typeface="Arial Unicode MS" pitchFamily="34" charset="-128"/>
                <a:ea typeface="Arial Unicode MS" pitchFamily="34" charset="-128"/>
                <a:cs typeface="Arial Unicode MS" pitchFamily="34" charset="-128"/>
              </a:rPr>
              <a:t>За выполнение заданий </a:t>
            </a:r>
            <a:r>
              <a:rPr lang="ru-RU" b="1" i="1" dirty="0" smtClean="0">
                <a:latin typeface="Arial Unicode MS" pitchFamily="34" charset="-128"/>
                <a:ea typeface="Arial Unicode MS" pitchFamily="34" charset="-128"/>
                <a:cs typeface="Arial Unicode MS" pitchFamily="34" charset="-128"/>
              </a:rPr>
              <a:t>19 и 21 </a:t>
            </a:r>
            <a:r>
              <a:rPr lang="ru-RU" dirty="0" smtClean="0">
                <a:latin typeface="Arial Unicode MS" pitchFamily="34" charset="-128"/>
                <a:ea typeface="Arial Unicode MS" pitchFamily="34" charset="-128"/>
                <a:cs typeface="Arial Unicode MS" pitchFamily="34" charset="-128"/>
              </a:rPr>
              <a:t>может быть выставлено </a:t>
            </a:r>
            <a:r>
              <a:rPr lang="ru-RU" b="1" dirty="0" smtClean="0">
                <a:solidFill>
                  <a:srgbClr val="002060"/>
                </a:solidFill>
                <a:latin typeface="Arial Unicode MS" pitchFamily="34" charset="-128"/>
                <a:ea typeface="Arial Unicode MS" pitchFamily="34" charset="-128"/>
                <a:cs typeface="Arial Unicode MS" pitchFamily="34" charset="-128"/>
              </a:rPr>
              <a:t>от 0 до 3 баллов.</a:t>
            </a:r>
            <a:endParaRPr lang="ru-RU" b="1"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Autofit/>
          </a:bodyPr>
          <a:lstStyle/>
          <a:p>
            <a:r>
              <a:rPr lang="ru-RU" sz="32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Задание 1</a:t>
            </a:r>
            <a:endParaRPr lang="ru-RU" sz="3200" b="1" dirty="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endParaRPr>
          </a:p>
        </p:txBody>
      </p:sp>
      <p:sp>
        <p:nvSpPr>
          <p:cNvPr id="3" name="Содержимое 2"/>
          <p:cNvSpPr>
            <a:spLocks noGrp="1"/>
          </p:cNvSpPr>
          <p:nvPr>
            <p:ph idx="1"/>
          </p:nvPr>
        </p:nvSpPr>
        <p:spPr>
          <a:xfrm>
            <a:off x="500034" y="1142985"/>
            <a:ext cx="8229600" cy="1214446"/>
          </a:xfrm>
        </p:spPr>
        <p:txBody>
          <a:bodyPr>
            <a:normAutofit/>
          </a:bodyPr>
          <a:lstStyle/>
          <a:p>
            <a:pPr marL="0" indent="0">
              <a:buNone/>
            </a:pPr>
            <a:r>
              <a:rPr lang="ru-RU" sz="2400" dirty="0" smtClean="0">
                <a:latin typeface="Arial Unicode MS" pitchFamily="34" charset="-128"/>
                <a:ea typeface="Arial Unicode MS" pitchFamily="34" charset="-128"/>
                <a:cs typeface="Arial Unicode MS" pitchFamily="34" charset="-128"/>
              </a:rPr>
              <a:t>Установите  соответствие  между  событиями  и  годами:  к  каждой  позиции первого столбца подберите соответствующую позицию из второго столбца.</a:t>
            </a:r>
            <a:endParaRPr lang="ru-RU" sz="2400" dirty="0">
              <a:latin typeface="Arial Unicode MS" pitchFamily="34" charset="-128"/>
              <a:ea typeface="Arial Unicode MS" pitchFamily="34" charset="-128"/>
              <a:cs typeface="Arial Unicode MS" pitchFamily="34" charset="-128"/>
            </a:endParaRPr>
          </a:p>
        </p:txBody>
      </p:sp>
      <p:pic>
        <p:nvPicPr>
          <p:cNvPr id="15362" name="Picture 2"/>
          <p:cNvPicPr>
            <a:picLocks noChangeAspect="1" noChangeArrowheads="1"/>
          </p:cNvPicPr>
          <p:nvPr/>
        </p:nvPicPr>
        <p:blipFill>
          <a:blip r:embed="rId2"/>
          <a:srcRect l="4302"/>
          <a:stretch>
            <a:fillRect/>
          </a:stretch>
        </p:blipFill>
        <p:spPr bwMode="auto">
          <a:xfrm>
            <a:off x="256643" y="2476499"/>
            <a:ext cx="8673075" cy="2341849"/>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1285852" y="4714884"/>
            <a:ext cx="3643338" cy="1496641"/>
          </a:xfrm>
          <a:prstGeom prst="rect">
            <a:avLst/>
          </a:prstGeom>
          <a:noFill/>
          <a:ln w="9525">
            <a:noFill/>
            <a:miter lim="800000"/>
            <a:headEnd/>
            <a:tailEnd/>
          </a:ln>
          <a:effectLst/>
        </p:spPr>
      </p:pic>
      <p:sp>
        <p:nvSpPr>
          <p:cNvPr id="6" name="Прямоугольник 5"/>
          <p:cNvSpPr/>
          <p:nvPr/>
        </p:nvSpPr>
        <p:spPr>
          <a:xfrm>
            <a:off x="7286644" y="5643578"/>
            <a:ext cx="1357322" cy="571504"/>
          </a:xfrm>
          <a:prstGeom prst="rect">
            <a:avLst/>
          </a:prstGeom>
          <a:solidFill>
            <a:schemeClr val="accent1">
              <a:lumMod val="40000"/>
              <a:lumOff val="6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C00000"/>
                </a:solidFill>
              </a:rPr>
              <a:t>2 балла</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Autofit/>
          </a:bodyPr>
          <a:lstStyle/>
          <a:p>
            <a:r>
              <a:rPr lang="ru-RU" sz="32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Задание 2</a:t>
            </a:r>
            <a:endParaRPr lang="ru-RU" sz="3200" b="1" dirty="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endParaRPr>
          </a:p>
        </p:txBody>
      </p:sp>
      <p:sp>
        <p:nvSpPr>
          <p:cNvPr id="3" name="Содержимое 2"/>
          <p:cNvSpPr>
            <a:spLocks noGrp="1"/>
          </p:cNvSpPr>
          <p:nvPr>
            <p:ph idx="1"/>
          </p:nvPr>
        </p:nvSpPr>
        <p:spPr>
          <a:xfrm>
            <a:off x="428596" y="1142985"/>
            <a:ext cx="8229600" cy="4071966"/>
          </a:xfrm>
        </p:spPr>
        <p:txBody>
          <a:bodyPr>
            <a:normAutofit lnSpcReduction="10000"/>
          </a:bodyPr>
          <a:lstStyle/>
          <a:p>
            <a:pPr marL="0" indent="0">
              <a:buNone/>
            </a:pPr>
            <a:r>
              <a:rPr lang="ru-RU" sz="2800" b="1" i="1" dirty="0" smtClean="0">
                <a:latin typeface="Arial Unicode MS" pitchFamily="34" charset="-128"/>
                <a:ea typeface="Arial Unicode MS" pitchFamily="34" charset="-128"/>
                <a:cs typeface="Arial Unicode MS" pitchFamily="34" charset="-128"/>
              </a:rPr>
              <a:t>Расположите в хронологической последовательности исторические события. </a:t>
            </a:r>
          </a:p>
          <a:p>
            <a:pPr marL="0" indent="0">
              <a:buNone/>
            </a:pPr>
            <a:r>
              <a:rPr lang="ru-RU" sz="2800" i="1" dirty="0" smtClean="0">
                <a:latin typeface="Arial Unicode MS" pitchFamily="34" charset="-128"/>
                <a:ea typeface="Arial Unicode MS" pitchFamily="34" charset="-128"/>
                <a:cs typeface="Arial Unicode MS" pitchFamily="34" charset="-128"/>
              </a:rPr>
              <a:t>Запишите  цифры,  которыми  обозначены  исторические  события,  в правильной последовательности в таблицу. </a:t>
            </a:r>
          </a:p>
          <a:p>
            <a:pPr marL="0" indent="0">
              <a:buNone/>
            </a:pPr>
            <a:r>
              <a:rPr lang="ru-RU" sz="2800" b="1" i="1" dirty="0" smtClean="0">
                <a:latin typeface="Arial Unicode MS" pitchFamily="34" charset="-128"/>
                <a:ea typeface="Arial Unicode MS" pitchFamily="34" charset="-128"/>
                <a:cs typeface="Arial Unicode MS" pitchFamily="34" charset="-128"/>
              </a:rPr>
              <a:t>1) избрание на царство Михаила Романова  </a:t>
            </a:r>
          </a:p>
          <a:p>
            <a:pPr marL="0" indent="0">
              <a:buNone/>
            </a:pPr>
            <a:r>
              <a:rPr lang="ru-RU" sz="2800" b="1" i="1" dirty="0" smtClean="0">
                <a:latin typeface="Arial Unicode MS" pitchFamily="34" charset="-128"/>
                <a:ea typeface="Arial Unicode MS" pitchFamily="34" charset="-128"/>
                <a:cs typeface="Arial Unicode MS" pitchFamily="34" charset="-128"/>
              </a:rPr>
              <a:t>2) избрание на царство Бориса Годунова </a:t>
            </a:r>
          </a:p>
          <a:p>
            <a:pPr marL="0" indent="0">
              <a:buNone/>
            </a:pPr>
            <a:r>
              <a:rPr lang="ru-RU" sz="2800" b="1" i="1" dirty="0" smtClean="0">
                <a:latin typeface="Arial Unicode MS" pitchFamily="34" charset="-128"/>
                <a:ea typeface="Arial Unicode MS" pitchFamily="34" charset="-128"/>
                <a:cs typeface="Arial Unicode MS" pitchFamily="34" charset="-128"/>
              </a:rPr>
              <a:t>3) формирование Второго земского ополчения  </a:t>
            </a:r>
          </a:p>
          <a:p>
            <a:pPr marL="0" indent="0">
              <a:buNone/>
            </a:pPr>
            <a:r>
              <a:rPr lang="ru-RU" sz="2800" b="1" i="1" dirty="0" smtClean="0">
                <a:latin typeface="Arial Unicode MS" pitchFamily="34" charset="-128"/>
                <a:ea typeface="Arial Unicode MS" pitchFamily="34" charset="-128"/>
                <a:cs typeface="Arial Unicode MS" pitchFamily="34" charset="-128"/>
              </a:rPr>
              <a:t>4) свержение Лжедмитрия I </a:t>
            </a:r>
            <a:endParaRPr lang="ru-RU" sz="2800" b="1" i="1" dirty="0">
              <a:latin typeface="Arial Unicode MS" pitchFamily="34" charset="-128"/>
              <a:ea typeface="Arial Unicode MS" pitchFamily="34" charset="-128"/>
              <a:cs typeface="Arial Unicode MS" pitchFamily="34" charset="-128"/>
            </a:endParaRPr>
          </a:p>
        </p:txBody>
      </p:sp>
      <p:pic>
        <p:nvPicPr>
          <p:cNvPr id="16386" name="Picture 2"/>
          <p:cNvPicPr>
            <a:picLocks noChangeAspect="1" noChangeArrowheads="1"/>
          </p:cNvPicPr>
          <p:nvPr/>
        </p:nvPicPr>
        <p:blipFill>
          <a:blip r:embed="rId2"/>
          <a:srcRect/>
          <a:stretch>
            <a:fillRect/>
          </a:stretch>
        </p:blipFill>
        <p:spPr bwMode="auto">
          <a:xfrm>
            <a:off x="1285852" y="5286388"/>
            <a:ext cx="3557018" cy="1071570"/>
          </a:xfrm>
          <a:prstGeom prst="rect">
            <a:avLst/>
          </a:prstGeom>
          <a:noFill/>
          <a:ln w="9525">
            <a:noFill/>
            <a:miter lim="800000"/>
            <a:headEnd/>
            <a:tailEnd/>
          </a:ln>
          <a:effectLst/>
        </p:spPr>
      </p:pic>
      <p:sp>
        <p:nvSpPr>
          <p:cNvPr id="5" name="Прямоугольник 4"/>
          <p:cNvSpPr/>
          <p:nvPr/>
        </p:nvSpPr>
        <p:spPr>
          <a:xfrm>
            <a:off x="7072330" y="5500702"/>
            <a:ext cx="1357322" cy="571504"/>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002060"/>
                </a:solidFill>
              </a:rPr>
              <a:t>1 балл</a:t>
            </a:r>
            <a:endParaRPr lang="ru-RU" sz="2400" b="1"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Autofit/>
          </a:bodyPr>
          <a:lstStyle/>
          <a:p>
            <a:r>
              <a:rPr lang="ru-RU" sz="36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Задание 3</a:t>
            </a:r>
            <a:endParaRPr lang="ru-RU" sz="3600" b="1" dirty="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endParaRPr>
          </a:p>
        </p:txBody>
      </p:sp>
      <p:sp>
        <p:nvSpPr>
          <p:cNvPr id="3" name="Содержимое 2"/>
          <p:cNvSpPr>
            <a:spLocks noGrp="1"/>
          </p:cNvSpPr>
          <p:nvPr>
            <p:ph idx="1"/>
          </p:nvPr>
        </p:nvSpPr>
        <p:spPr>
          <a:xfrm>
            <a:off x="457200" y="1600201"/>
            <a:ext cx="8229600" cy="3257560"/>
          </a:xfrm>
        </p:spPr>
        <p:txBody>
          <a:bodyPr>
            <a:normAutofit lnSpcReduction="10000"/>
          </a:bodyPr>
          <a:lstStyle/>
          <a:p>
            <a:pPr marL="0" indent="0">
              <a:buNone/>
            </a:pPr>
            <a:r>
              <a:rPr lang="ru-RU" b="1" i="1" dirty="0" smtClean="0">
                <a:latin typeface="Arial Unicode MS" pitchFamily="34" charset="-128"/>
                <a:ea typeface="Arial Unicode MS" pitchFamily="34" charset="-128"/>
                <a:cs typeface="Arial Unicode MS" pitchFamily="34" charset="-128"/>
              </a:rPr>
              <a:t>Запишите термин, о котором идёт речь.  </a:t>
            </a:r>
          </a:p>
          <a:p>
            <a:pPr marL="0" indent="0">
              <a:buNone/>
            </a:pPr>
            <a:r>
              <a:rPr lang="ru-RU" b="1" i="1" dirty="0" smtClean="0">
                <a:latin typeface="Arial Unicode MS" pitchFamily="34" charset="-128"/>
                <a:ea typeface="Arial Unicode MS" pitchFamily="34" charset="-128"/>
                <a:cs typeface="Arial Unicode MS" pitchFamily="34" charset="-128"/>
              </a:rPr>
              <a:t>«Воины,  набиравшиеся  в  регулярную  российскую  армию  по  повинности, введённой Петром I». </a:t>
            </a:r>
          </a:p>
          <a:p>
            <a:pPr>
              <a:buNone/>
            </a:pPr>
            <a:r>
              <a:rPr lang="ru-RU" b="1" i="1" dirty="0" smtClean="0">
                <a:latin typeface="Arial Unicode MS" pitchFamily="34" charset="-128"/>
                <a:ea typeface="Arial Unicode MS" pitchFamily="34" charset="-128"/>
                <a:cs typeface="Arial Unicode MS" pitchFamily="34" charset="-128"/>
              </a:rPr>
              <a:t> </a:t>
            </a:r>
          </a:p>
          <a:p>
            <a:pPr>
              <a:buNone/>
            </a:pPr>
            <a:r>
              <a:rPr lang="ru-RU" b="1" i="1" dirty="0" smtClean="0">
                <a:latin typeface="Arial Unicode MS" pitchFamily="34" charset="-128"/>
                <a:ea typeface="Arial Unicode MS" pitchFamily="34" charset="-128"/>
                <a:cs typeface="Arial Unicode MS" pitchFamily="34" charset="-128"/>
              </a:rPr>
              <a:t>Ответ: ___________________________. </a:t>
            </a:r>
            <a:endParaRPr lang="ru-RU" b="1" i="1" dirty="0">
              <a:latin typeface="Arial Unicode MS" pitchFamily="34" charset="-128"/>
              <a:ea typeface="Arial Unicode MS" pitchFamily="34" charset="-128"/>
              <a:cs typeface="Arial Unicode MS" pitchFamily="34" charset="-128"/>
            </a:endParaRPr>
          </a:p>
        </p:txBody>
      </p:sp>
      <p:sp>
        <p:nvSpPr>
          <p:cNvPr id="4" name="Прямоугольник 3"/>
          <p:cNvSpPr/>
          <p:nvPr/>
        </p:nvSpPr>
        <p:spPr>
          <a:xfrm>
            <a:off x="7000892" y="5214950"/>
            <a:ext cx="1357322" cy="571504"/>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002060"/>
                </a:solidFill>
              </a:rPr>
              <a:t>1 балл</a:t>
            </a:r>
            <a:endParaRPr lang="ru-RU" sz="2400" b="1" dirty="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Autofit/>
          </a:bodyPr>
          <a:lstStyle/>
          <a:p>
            <a:r>
              <a:rPr lang="ru-RU" sz="32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Задание 4</a:t>
            </a:r>
            <a:endParaRPr lang="ru-RU" sz="3200" b="1" dirty="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endParaRPr>
          </a:p>
        </p:txBody>
      </p:sp>
      <p:sp>
        <p:nvSpPr>
          <p:cNvPr id="3" name="Содержимое 2"/>
          <p:cNvSpPr>
            <a:spLocks noGrp="1"/>
          </p:cNvSpPr>
          <p:nvPr>
            <p:ph idx="1"/>
          </p:nvPr>
        </p:nvSpPr>
        <p:spPr>
          <a:xfrm>
            <a:off x="428596" y="1142984"/>
            <a:ext cx="8229600" cy="4840303"/>
          </a:xfrm>
        </p:spPr>
        <p:txBody>
          <a:bodyPr>
            <a:normAutofit fontScale="85000" lnSpcReduction="10000"/>
          </a:bodyPr>
          <a:lstStyle/>
          <a:p>
            <a:pPr>
              <a:buNone/>
            </a:pPr>
            <a:r>
              <a:rPr lang="ru-RU" b="1" i="1" dirty="0" smtClean="0">
                <a:latin typeface="Arial Unicode MS" pitchFamily="34" charset="-128"/>
                <a:ea typeface="Arial Unicode MS" pitchFamily="34" charset="-128"/>
                <a:cs typeface="Arial Unicode MS" pitchFamily="34" charset="-128"/>
              </a:rPr>
              <a:t>Какие  из  перечисленных  городов  были  в XIII–XIV  вв.  административными  центрами  русских  земель  с  республиканской формой  правления? </a:t>
            </a:r>
            <a:r>
              <a:rPr lang="ru-RU" dirty="0" smtClean="0">
                <a:latin typeface="Arial Unicode MS" pitchFamily="34" charset="-128"/>
                <a:ea typeface="Arial Unicode MS" pitchFamily="34" charset="-128"/>
                <a:cs typeface="Arial Unicode MS" pitchFamily="34" charset="-128"/>
              </a:rPr>
              <a:t>Выберите  </a:t>
            </a:r>
            <a:r>
              <a:rPr lang="ru-RU" b="1" dirty="0" smtClean="0">
                <a:latin typeface="Arial Unicode MS" pitchFamily="34" charset="-128"/>
                <a:ea typeface="Arial Unicode MS" pitchFamily="34" charset="-128"/>
                <a:cs typeface="Arial Unicode MS" pitchFamily="34" charset="-128"/>
              </a:rPr>
              <a:t>два города </a:t>
            </a:r>
            <a:r>
              <a:rPr lang="ru-RU" dirty="0" smtClean="0">
                <a:latin typeface="Arial Unicode MS" pitchFamily="34" charset="-128"/>
                <a:ea typeface="Arial Unicode MS" pitchFamily="34" charset="-128"/>
                <a:cs typeface="Arial Unicode MS" pitchFamily="34" charset="-128"/>
              </a:rPr>
              <a:t>и запишите в таблицу цифры, под которыми они указаны.  </a:t>
            </a:r>
          </a:p>
          <a:p>
            <a:pPr>
              <a:buNone/>
            </a:pPr>
            <a:r>
              <a:rPr lang="ru-RU" b="1" i="1" dirty="0" smtClean="0">
                <a:latin typeface="Arial Unicode MS" pitchFamily="34" charset="-128"/>
                <a:ea typeface="Arial Unicode MS" pitchFamily="34" charset="-128"/>
                <a:cs typeface="Arial Unicode MS" pitchFamily="34" charset="-128"/>
              </a:rPr>
              <a:t>1)  Рязань </a:t>
            </a:r>
          </a:p>
          <a:p>
            <a:pPr>
              <a:buNone/>
            </a:pPr>
            <a:r>
              <a:rPr lang="ru-RU" b="1" i="1" dirty="0" smtClean="0">
                <a:latin typeface="Arial Unicode MS" pitchFamily="34" charset="-128"/>
                <a:ea typeface="Arial Unicode MS" pitchFamily="34" charset="-128"/>
                <a:cs typeface="Arial Unicode MS" pitchFamily="34" charset="-128"/>
              </a:rPr>
              <a:t>2) Владимир </a:t>
            </a:r>
          </a:p>
          <a:p>
            <a:pPr>
              <a:buNone/>
            </a:pPr>
            <a:r>
              <a:rPr lang="ru-RU" b="1" i="1" dirty="0" smtClean="0">
                <a:latin typeface="Arial Unicode MS" pitchFamily="34" charset="-128"/>
                <a:ea typeface="Arial Unicode MS" pitchFamily="34" charset="-128"/>
                <a:cs typeface="Arial Unicode MS" pitchFamily="34" charset="-128"/>
              </a:rPr>
              <a:t>3)  Новгород </a:t>
            </a:r>
          </a:p>
          <a:p>
            <a:pPr>
              <a:buNone/>
            </a:pPr>
            <a:r>
              <a:rPr lang="ru-RU" b="1" i="1" dirty="0" smtClean="0">
                <a:latin typeface="Arial Unicode MS" pitchFamily="34" charset="-128"/>
                <a:ea typeface="Arial Unicode MS" pitchFamily="34" charset="-128"/>
                <a:cs typeface="Arial Unicode MS" pitchFamily="34" charset="-128"/>
              </a:rPr>
              <a:t>4) Псков  </a:t>
            </a:r>
          </a:p>
          <a:p>
            <a:pPr>
              <a:buNone/>
            </a:pPr>
            <a:r>
              <a:rPr lang="ru-RU" b="1" i="1" dirty="0" smtClean="0">
                <a:latin typeface="Arial Unicode MS" pitchFamily="34" charset="-128"/>
                <a:ea typeface="Arial Unicode MS" pitchFamily="34" charset="-128"/>
                <a:cs typeface="Arial Unicode MS" pitchFamily="34" charset="-128"/>
              </a:rPr>
              <a:t>5)  Киев </a:t>
            </a:r>
            <a:endParaRPr lang="ru-RU" b="1" i="1" dirty="0">
              <a:latin typeface="Arial Unicode MS" pitchFamily="34" charset="-128"/>
              <a:ea typeface="Arial Unicode MS" pitchFamily="34" charset="-128"/>
              <a:cs typeface="Arial Unicode MS" pitchFamily="34" charset="-128"/>
            </a:endParaRPr>
          </a:p>
        </p:txBody>
      </p:sp>
      <p:pic>
        <p:nvPicPr>
          <p:cNvPr id="17410" name="Picture 2"/>
          <p:cNvPicPr>
            <a:picLocks noChangeAspect="1" noChangeArrowheads="1"/>
          </p:cNvPicPr>
          <p:nvPr/>
        </p:nvPicPr>
        <p:blipFill>
          <a:blip r:embed="rId2">
            <a:lum bright="-10000" contrast="20000"/>
          </a:blip>
          <a:srcRect/>
          <a:stretch>
            <a:fillRect/>
          </a:stretch>
        </p:blipFill>
        <p:spPr bwMode="auto">
          <a:xfrm>
            <a:off x="2214546" y="5572140"/>
            <a:ext cx="2332508" cy="862014"/>
          </a:xfrm>
          <a:prstGeom prst="rect">
            <a:avLst/>
          </a:prstGeom>
          <a:noFill/>
          <a:ln w="9525">
            <a:noFill/>
            <a:miter lim="800000"/>
            <a:headEnd/>
            <a:tailEnd/>
          </a:ln>
          <a:effectLst/>
        </p:spPr>
      </p:pic>
      <p:sp>
        <p:nvSpPr>
          <p:cNvPr id="5" name="Прямоугольник 4"/>
          <p:cNvSpPr/>
          <p:nvPr/>
        </p:nvSpPr>
        <p:spPr>
          <a:xfrm>
            <a:off x="7429520" y="3714752"/>
            <a:ext cx="1357322" cy="571504"/>
          </a:xfrm>
          <a:prstGeom prst="rect">
            <a:avLst/>
          </a:prstGeom>
          <a:solidFill>
            <a:schemeClr val="accent1">
              <a:lumMod val="40000"/>
              <a:lumOff val="6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C00000"/>
                </a:solidFill>
              </a:rPr>
              <a:t>2 балла</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latin typeface="Arial" pitchFamily="34" charset="0"/>
                <a:cs typeface="Arial" pitchFamily="34" charset="0"/>
              </a:rPr>
              <a:t>Школьные и районные конференции НОУ</a:t>
            </a:r>
            <a:endParaRPr lang="ru-RU" b="1" dirty="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endParaRPr>
          </a:p>
        </p:txBody>
      </p:sp>
      <p:sp>
        <p:nvSpPr>
          <p:cNvPr id="3" name="Содержимое 2"/>
          <p:cNvSpPr>
            <a:spLocks noGrp="1"/>
          </p:cNvSpPr>
          <p:nvPr>
            <p:ph idx="1"/>
          </p:nvPr>
        </p:nvSpPr>
        <p:spPr>
          <a:xfrm>
            <a:off x="285720" y="1600201"/>
            <a:ext cx="8643998" cy="3400436"/>
          </a:xfrm>
        </p:spPr>
        <p:txBody>
          <a:bodyPr>
            <a:normAutofit fontScale="77500" lnSpcReduction="20000"/>
          </a:bodyPr>
          <a:lstStyle/>
          <a:p>
            <a:r>
              <a:rPr lang="ru-RU" b="1" dirty="0" smtClean="0">
                <a:solidFill>
                  <a:srgbClr val="C00000"/>
                </a:solidFill>
                <a:latin typeface="Arial Unicode MS" pitchFamily="34" charset="-128"/>
                <a:ea typeface="Arial Unicode MS" pitchFamily="34" charset="-128"/>
                <a:cs typeface="Arial Unicode MS" pitchFamily="34" charset="-128"/>
              </a:rPr>
              <a:t>Январь 2020 года –</a:t>
            </a:r>
            <a:r>
              <a:rPr lang="ru-RU" dirty="0" smtClean="0">
                <a:latin typeface="Arial Unicode MS" pitchFamily="34" charset="-128"/>
                <a:ea typeface="Arial Unicode MS" pitchFamily="34" charset="-128"/>
                <a:cs typeface="Arial Unicode MS" pitchFamily="34" charset="-128"/>
              </a:rPr>
              <a:t> районная конференция НОУ для уч-ся </a:t>
            </a:r>
            <a:r>
              <a:rPr lang="ru-RU" dirty="0" smtClean="0">
                <a:solidFill>
                  <a:srgbClr val="C00000"/>
                </a:solidFill>
                <a:latin typeface="Arial Unicode MS" pitchFamily="34" charset="-128"/>
                <a:ea typeface="Arial Unicode MS" pitchFamily="34" charset="-128"/>
                <a:cs typeface="Arial Unicode MS" pitchFamily="34" charset="-128"/>
              </a:rPr>
              <a:t>4-8 классов</a:t>
            </a:r>
          </a:p>
          <a:p>
            <a:r>
              <a:rPr lang="ru-RU" b="1" dirty="0" smtClean="0">
                <a:solidFill>
                  <a:srgbClr val="C00000"/>
                </a:solidFill>
                <a:latin typeface="Arial Unicode MS" pitchFamily="34" charset="-128"/>
                <a:ea typeface="Arial Unicode MS" pitchFamily="34" charset="-128"/>
                <a:cs typeface="Arial Unicode MS" pitchFamily="34" charset="-128"/>
              </a:rPr>
              <a:t>Март 2020 года - </a:t>
            </a:r>
            <a:r>
              <a:rPr lang="ru-RU" dirty="0" smtClean="0">
                <a:latin typeface="Arial Unicode MS" pitchFamily="34" charset="-128"/>
                <a:ea typeface="Arial Unicode MS" pitchFamily="34" charset="-128"/>
                <a:cs typeface="Arial Unicode MS" pitchFamily="34" charset="-128"/>
              </a:rPr>
              <a:t>районная конференция НОУ для уч-ся </a:t>
            </a:r>
            <a:r>
              <a:rPr lang="ru-RU" dirty="0" smtClean="0">
                <a:solidFill>
                  <a:srgbClr val="C00000"/>
                </a:solidFill>
                <a:latin typeface="Arial Unicode MS" pitchFamily="34" charset="-128"/>
                <a:ea typeface="Arial Unicode MS" pitchFamily="34" charset="-128"/>
                <a:cs typeface="Arial Unicode MS" pitchFamily="34" charset="-128"/>
              </a:rPr>
              <a:t>9-11 классов</a:t>
            </a:r>
          </a:p>
          <a:p>
            <a:r>
              <a:rPr lang="ru-RU" dirty="0" smtClean="0">
                <a:latin typeface="Arial Unicode MS" pitchFamily="34" charset="-128"/>
                <a:ea typeface="Arial Unicode MS" pitchFamily="34" charset="-128"/>
                <a:cs typeface="Arial Unicode MS" pitchFamily="34" charset="-128"/>
              </a:rPr>
              <a:t>Школьные конференции НОУ:</a:t>
            </a:r>
          </a:p>
          <a:p>
            <a:r>
              <a:rPr lang="ru-RU" dirty="0" smtClean="0">
                <a:latin typeface="Arial Unicode MS" pitchFamily="34" charset="-128"/>
                <a:ea typeface="Arial Unicode MS" pitchFamily="34" charset="-128"/>
                <a:cs typeface="Arial Unicode MS" pitchFamily="34" charset="-128"/>
              </a:rPr>
              <a:t>4-8 классы – декабрь 2018</a:t>
            </a:r>
          </a:p>
          <a:p>
            <a:r>
              <a:rPr lang="ru-RU" dirty="0" smtClean="0">
                <a:latin typeface="Arial Unicode MS" pitchFamily="34" charset="-128"/>
                <a:ea typeface="Arial Unicode MS" pitchFamily="34" charset="-128"/>
                <a:cs typeface="Arial Unicode MS" pitchFamily="34" charset="-128"/>
              </a:rPr>
              <a:t>9-11 – февраль 2019</a:t>
            </a:r>
          </a:p>
          <a:p>
            <a:r>
              <a:rPr lang="ru-RU" b="1" dirty="0" smtClean="0">
                <a:solidFill>
                  <a:srgbClr val="800000"/>
                </a:solidFill>
                <a:latin typeface="Arial Unicode MS" pitchFamily="34" charset="-128"/>
                <a:ea typeface="Arial Unicode MS" pitchFamily="34" charset="-128"/>
                <a:cs typeface="Arial Unicode MS" pitchFamily="34" charset="-128"/>
              </a:rPr>
              <a:t>По результатам </a:t>
            </a:r>
            <a:r>
              <a:rPr lang="ru-RU" dirty="0" smtClean="0">
                <a:solidFill>
                  <a:srgbClr val="800000"/>
                </a:solidFill>
                <a:latin typeface="Arial Unicode MS" pitchFamily="34" charset="-128"/>
                <a:ea typeface="Arial Unicode MS" pitchFamily="34" charset="-128"/>
                <a:cs typeface="Arial Unicode MS" pitchFamily="34" charset="-128"/>
              </a:rPr>
              <a:t>школьных конференций определяются участники районных конференций НОУ</a:t>
            </a:r>
            <a:endParaRPr lang="ru-RU" dirty="0">
              <a:solidFill>
                <a:srgbClr val="800000"/>
              </a:solidFill>
              <a:latin typeface="Arial Unicode MS" pitchFamily="34" charset="-128"/>
              <a:ea typeface="Arial Unicode MS" pitchFamily="34" charset="-128"/>
              <a:cs typeface="Arial Unicode MS" pitchFamily="34" charset="-128"/>
            </a:endParaRPr>
          </a:p>
        </p:txBody>
      </p:sp>
      <p:pic>
        <p:nvPicPr>
          <p:cNvPr id="29698" name="Picture 2" descr="http://mygeograph.ru/wp-content/uploads/2016/02/%D0%BF%D1%80%D0%BE%D0%B5%D0%BA%D1%82_2.png"/>
          <p:cNvPicPr>
            <a:picLocks noChangeAspect="1" noChangeArrowheads="1"/>
          </p:cNvPicPr>
          <p:nvPr/>
        </p:nvPicPr>
        <p:blipFill>
          <a:blip r:embed="rId2" cstate="print"/>
          <a:srcRect/>
          <a:stretch>
            <a:fillRect/>
          </a:stretch>
        </p:blipFill>
        <p:spPr bwMode="auto">
          <a:xfrm>
            <a:off x="5214941" y="4929198"/>
            <a:ext cx="3996479" cy="192880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u-RU" sz="36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Задание</a:t>
            </a:r>
            <a:r>
              <a:rPr lang="ru-RU" sz="40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 5</a:t>
            </a:r>
            <a:endParaRPr lang="ru-RU" sz="4000" dirty="0">
              <a:latin typeface="Arial" pitchFamily="34" charset="0"/>
              <a:cs typeface="Arial" pitchFamily="34" charset="0"/>
            </a:endParaRPr>
          </a:p>
        </p:txBody>
      </p:sp>
      <p:sp>
        <p:nvSpPr>
          <p:cNvPr id="3" name="Содержимое 2"/>
          <p:cNvSpPr>
            <a:spLocks noGrp="1"/>
          </p:cNvSpPr>
          <p:nvPr>
            <p:ph idx="1"/>
          </p:nvPr>
        </p:nvSpPr>
        <p:spPr>
          <a:xfrm>
            <a:off x="500034" y="1142984"/>
            <a:ext cx="8329642" cy="4525963"/>
          </a:xfrm>
        </p:spPr>
        <p:txBody>
          <a:bodyPr>
            <a:noAutofit/>
          </a:bodyPr>
          <a:lstStyle/>
          <a:p>
            <a:pPr marL="0" indent="0">
              <a:buNone/>
            </a:pPr>
            <a:r>
              <a:rPr lang="ru-RU" sz="2800" dirty="0" smtClean="0">
                <a:latin typeface="Arial Unicode MS" pitchFamily="34" charset="-128"/>
                <a:ea typeface="Arial Unicode MS" pitchFamily="34" charset="-128"/>
                <a:cs typeface="Arial Unicode MS" pitchFamily="34" charset="-128"/>
              </a:rPr>
              <a:t>Ниже  приведён  перечень  терминов.  Все  они,  за  исключением  одного,  относятся к периоду </a:t>
            </a:r>
            <a:r>
              <a:rPr lang="ru-RU" sz="2800" b="1" dirty="0" smtClean="0">
                <a:latin typeface="Arial Unicode MS" pitchFamily="34" charset="-128"/>
                <a:ea typeface="Arial Unicode MS" pitchFamily="34" charset="-128"/>
                <a:cs typeface="Arial Unicode MS" pitchFamily="34" charset="-128"/>
              </a:rPr>
              <a:t>1894–1914 гг. </a:t>
            </a:r>
          </a:p>
          <a:p>
            <a:pPr marL="514350" indent="-514350">
              <a:buAutoNum type="arabicParenR"/>
            </a:pPr>
            <a:r>
              <a:rPr lang="ru-RU" sz="2800" i="1" dirty="0" smtClean="0">
                <a:latin typeface="Arial Unicode MS" pitchFamily="34" charset="-128"/>
                <a:ea typeface="Arial Unicode MS" pitchFamily="34" charset="-128"/>
                <a:cs typeface="Arial Unicode MS" pitchFamily="34" charset="-128"/>
              </a:rPr>
              <a:t>октябристы; 2) кадеты; 3) стачка;             </a:t>
            </a:r>
          </a:p>
          <a:p>
            <a:pPr marL="514350" indent="-514350">
              <a:buNone/>
            </a:pPr>
            <a:r>
              <a:rPr lang="ru-RU" sz="2800" i="1" dirty="0" smtClean="0">
                <a:latin typeface="Arial Unicode MS" pitchFamily="34" charset="-128"/>
                <a:ea typeface="Arial Unicode MS" pitchFamily="34" charset="-128"/>
                <a:cs typeface="Arial Unicode MS" pitchFamily="34" charset="-128"/>
              </a:rPr>
              <a:t> 4) петрашевцы; 5) петиция. </a:t>
            </a:r>
          </a:p>
          <a:p>
            <a:pPr marL="0" indent="0">
              <a:buNone/>
            </a:pPr>
            <a:r>
              <a:rPr lang="ru-RU" sz="2800" dirty="0" smtClean="0">
                <a:latin typeface="Arial Unicode MS" pitchFamily="34" charset="-128"/>
                <a:ea typeface="Arial Unicode MS" pitchFamily="34" charset="-128"/>
                <a:cs typeface="Arial Unicode MS" pitchFamily="34" charset="-128"/>
              </a:rPr>
              <a:t>Найдите и запишите </a:t>
            </a:r>
            <a:r>
              <a:rPr lang="ru-RU" sz="2800" b="1" i="1" dirty="0" smtClean="0">
                <a:latin typeface="Arial Unicode MS" pitchFamily="34" charset="-128"/>
                <a:ea typeface="Arial Unicode MS" pitchFamily="34" charset="-128"/>
                <a:cs typeface="Arial Unicode MS" pitchFamily="34" charset="-128"/>
              </a:rPr>
              <a:t>порядковый номер </a:t>
            </a:r>
            <a:r>
              <a:rPr lang="ru-RU" sz="2800" dirty="0" smtClean="0">
                <a:latin typeface="Arial Unicode MS" pitchFamily="34" charset="-128"/>
                <a:ea typeface="Arial Unicode MS" pitchFamily="34" charset="-128"/>
                <a:cs typeface="Arial Unicode MS" pitchFamily="34" charset="-128"/>
              </a:rPr>
              <a:t>термина, </a:t>
            </a:r>
            <a:r>
              <a:rPr lang="ru-RU" sz="2800" b="1" dirty="0" smtClean="0">
                <a:latin typeface="Arial Unicode MS" pitchFamily="34" charset="-128"/>
                <a:ea typeface="Arial Unicode MS" pitchFamily="34" charset="-128"/>
                <a:cs typeface="Arial Unicode MS" pitchFamily="34" charset="-128"/>
              </a:rPr>
              <a:t>«выпадающего» из данного </a:t>
            </a:r>
          </a:p>
          <a:p>
            <a:pPr marL="0" indent="0">
              <a:buNone/>
            </a:pPr>
            <a:r>
              <a:rPr lang="ru-RU" sz="2800" b="1" dirty="0" smtClean="0">
                <a:latin typeface="Arial Unicode MS" pitchFamily="34" charset="-128"/>
                <a:ea typeface="Arial Unicode MS" pitchFamily="34" charset="-128"/>
                <a:cs typeface="Arial Unicode MS" pitchFamily="34" charset="-128"/>
              </a:rPr>
              <a:t>ряда. </a:t>
            </a:r>
          </a:p>
          <a:p>
            <a:pPr marL="0" indent="0">
              <a:buNone/>
            </a:pPr>
            <a:r>
              <a:rPr lang="ru-RU" sz="2800" dirty="0" smtClean="0">
                <a:latin typeface="Arial Unicode MS" pitchFamily="34" charset="-128"/>
                <a:ea typeface="Arial Unicode MS" pitchFamily="34" charset="-128"/>
                <a:cs typeface="Arial Unicode MS" pitchFamily="34" charset="-128"/>
              </a:rPr>
              <a:t> </a:t>
            </a:r>
          </a:p>
          <a:p>
            <a:pPr>
              <a:buNone/>
            </a:pPr>
            <a:r>
              <a:rPr lang="ru-RU" sz="2800" dirty="0" smtClean="0">
                <a:latin typeface="Arial Unicode MS" pitchFamily="34" charset="-128"/>
                <a:ea typeface="Arial Unicode MS" pitchFamily="34" charset="-128"/>
                <a:cs typeface="Arial Unicode MS" pitchFamily="34" charset="-128"/>
              </a:rPr>
              <a:t> </a:t>
            </a:r>
            <a:endParaRPr lang="ru-RU" sz="2800" dirty="0">
              <a:latin typeface="Arial Unicode MS" pitchFamily="34" charset="-128"/>
              <a:ea typeface="Arial Unicode MS" pitchFamily="34" charset="-128"/>
              <a:cs typeface="Arial Unicode MS" pitchFamily="34" charset="-128"/>
            </a:endParaRPr>
          </a:p>
        </p:txBody>
      </p:sp>
      <p:sp>
        <p:nvSpPr>
          <p:cNvPr id="4" name="Прямоугольник 3"/>
          <p:cNvSpPr/>
          <p:nvPr/>
        </p:nvSpPr>
        <p:spPr>
          <a:xfrm>
            <a:off x="7072330" y="4643446"/>
            <a:ext cx="1357322" cy="571504"/>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002060"/>
                </a:solidFill>
              </a:rPr>
              <a:t>1 балл</a:t>
            </a:r>
            <a:endParaRPr lang="ru-RU" sz="2400" b="1" dirty="0">
              <a:solidFill>
                <a:srgbClr val="00206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582594"/>
          </a:xfrm>
        </p:spPr>
        <p:txBody>
          <a:bodyPr>
            <a:noAutofit/>
          </a:bodyPr>
          <a:lstStyle/>
          <a:p>
            <a:r>
              <a:rPr lang="ru-RU" sz="36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Задание 6</a:t>
            </a:r>
            <a:endParaRPr lang="ru-RU" sz="3600" dirty="0">
              <a:latin typeface="Arial" pitchFamily="34" charset="0"/>
              <a:cs typeface="Arial" pitchFamily="34" charset="0"/>
            </a:endParaRPr>
          </a:p>
        </p:txBody>
      </p:sp>
      <p:sp>
        <p:nvSpPr>
          <p:cNvPr id="3" name="Содержимое 2"/>
          <p:cNvSpPr>
            <a:spLocks noGrp="1"/>
          </p:cNvSpPr>
          <p:nvPr>
            <p:ph idx="1"/>
          </p:nvPr>
        </p:nvSpPr>
        <p:spPr>
          <a:xfrm>
            <a:off x="285720" y="857232"/>
            <a:ext cx="8572560" cy="5126055"/>
          </a:xfrm>
        </p:spPr>
        <p:txBody>
          <a:bodyPr>
            <a:noAutofit/>
          </a:bodyPr>
          <a:lstStyle/>
          <a:p>
            <a:pPr marL="0" indent="0">
              <a:buNone/>
            </a:pPr>
            <a:r>
              <a:rPr lang="ru-RU" sz="2200" dirty="0" smtClean="0">
                <a:latin typeface="Arial Unicode MS" pitchFamily="34" charset="-128"/>
                <a:ea typeface="Arial Unicode MS" pitchFamily="34" charset="-128"/>
                <a:cs typeface="Arial Unicode MS" pitchFamily="34" charset="-128"/>
              </a:rPr>
              <a:t>Прочитайте  четыре  предложения.  Два  из  них  являются  тезисами  (положениями,  которые  требуется  аргументировать).  Другие  два  содержат  факты, которые могут послужить для аргументации этих тезисов. Подберите  для  каждого  из  тезисов  соответствующий  ему  факт.  Номера  соответствующих предложений запишите в таблицу. </a:t>
            </a:r>
          </a:p>
          <a:p>
            <a:pPr marL="0" indent="0">
              <a:buNone/>
            </a:pPr>
            <a:r>
              <a:rPr lang="ru-RU" sz="2200" dirty="0" smtClean="0">
                <a:latin typeface="Arial Unicode MS" pitchFamily="34" charset="-128"/>
                <a:ea typeface="Arial Unicode MS" pitchFamily="34" charset="-128"/>
                <a:cs typeface="Arial Unicode MS" pitchFamily="34" charset="-128"/>
              </a:rPr>
              <a:t>  </a:t>
            </a:r>
          </a:p>
          <a:p>
            <a:pPr marL="0" indent="0">
              <a:buNone/>
            </a:pPr>
            <a:r>
              <a:rPr lang="ru-RU" sz="2200" dirty="0" smtClean="0">
                <a:latin typeface="Arial Unicode MS" pitchFamily="34" charset="-128"/>
                <a:ea typeface="Arial Unicode MS" pitchFamily="34" charset="-128"/>
                <a:cs typeface="Arial Unicode MS" pitchFamily="34" charset="-128"/>
              </a:rPr>
              <a:t>1)  При  Иване IV  Россия  вела  активную  внешнюю  политику  в  восточном  направлении. </a:t>
            </a:r>
          </a:p>
          <a:p>
            <a:pPr marL="0" indent="0">
              <a:buNone/>
            </a:pPr>
            <a:r>
              <a:rPr lang="ru-RU" sz="2200" dirty="0" smtClean="0">
                <a:latin typeface="Arial Unicode MS" pitchFamily="34" charset="-128"/>
                <a:ea typeface="Arial Unicode MS" pitchFamily="34" charset="-128"/>
                <a:cs typeface="Arial Unicode MS" pitchFamily="34" charset="-128"/>
              </a:rPr>
              <a:t>2)  Политика  опричнины,  проводимая  Иваном IV,  была  губительна  для  страны. </a:t>
            </a:r>
          </a:p>
          <a:p>
            <a:pPr marL="0" indent="0">
              <a:buNone/>
            </a:pPr>
            <a:r>
              <a:rPr lang="ru-RU" sz="2200" dirty="0" smtClean="0">
                <a:latin typeface="Arial Unicode MS" pitchFamily="34" charset="-128"/>
                <a:ea typeface="Arial Unicode MS" pitchFamily="34" charset="-128"/>
                <a:cs typeface="Arial Unicode MS" pitchFamily="34" charset="-128"/>
              </a:rPr>
              <a:t>3) Многие центральные уезды России были разорены. </a:t>
            </a:r>
          </a:p>
          <a:p>
            <a:pPr marL="0" indent="0">
              <a:buNone/>
            </a:pPr>
            <a:r>
              <a:rPr lang="ru-RU" sz="2200" dirty="0" smtClean="0">
                <a:latin typeface="Arial Unicode MS" pitchFamily="34" charset="-128"/>
                <a:ea typeface="Arial Unicode MS" pitchFamily="34" charset="-128"/>
                <a:cs typeface="Arial Unicode MS" pitchFamily="34" charset="-128"/>
              </a:rPr>
              <a:t>4) Русские войска взяли Казань. </a:t>
            </a:r>
            <a:endParaRPr lang="ru-RU" sz="2200" dirty="0">
              <a:latin typeface="Arial Unicode MS" pitchFamily="34" charset="-128"/>
              <a:ea typeface="Arial Unicode MS" pitchFamily="34" charset="-128"/>
              <a:cs typeface="Arial Unicode MS" pitchFamily="34" charset="-128"/>
            </a:endParaRPr>
          </a:p>
        </p:txBody>
      </p:sp>
      <p:pic>
        <p:nvPicPr>
          <p:cNvPr id="18434" name="Picture 2"/>
          <p:cNvPicPr>
            <a:picLocks noChangeAspect="1" noChangeArrowheads="1"/>
          </p:cNvPicPr>
          <p:nvPr/>
        </p:nvPicPr>
        <p:blipFill>
          <a:blip r:embed="rId2">
            <a:lum bright="-10000" contrast="20000"/>
          </a:blip>
          <a:srcRect/>
          <a:stretch>
            <a:fillRect/>
          </a:stretch>
        </p:blipFill>
        <p:spPr bwMode="auto">
          <a:xfrm>
            <a:off x="1643041" y="5643578"/>
            <a:ext cx="7073511" cy="1000132"/>
          </a:xfrm>
          <a:prstGeom prst="rect">
            <a:avLst/>
          </a:prstGeom>
          <a:noFill/>
          <a:ln w="9525">
            <a:noFill/>
            <a:miter lim="800000"/>
            <a:headEnd/>
            <a:tailEnd/>
          </a:ln>
          <a:effectLst/>
        </p:spPr>
      </p:pic>
      <p:sp>
        <p:nvSpPr>
          <p:cNvPr id="5" name="Прямоугольник 4"/>
          <p:cNvSpPr/>
          <p:nvPr/>
        </p:nvSpPr>
        <p:spPr>
          <a:xfrm>
            <a:off x="7786678" y="4500570"/>
            <a:ext cx="1357322" cy="571504"/>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002060"/>
                </a:solidFill>
              </a:rPr>
              <a:t>1 балл</a:t>
            </a:r>
            <a:endParaRPr lang="ru-RU" sz="2400" b="1"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Autofit/>
          </a:bodyPr>
          <a:lstStyle/>
          <a:p>
            <a:r>
              <a:rPr lang="ru-RU" sz="36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Задание 7</a:t>
            </a:r>
            <a:endParaRPr lang="ru-RU" sz="3600" dirty="0">
              <a:latin typeface="Arial" pitchFamily="34" charset="0"/>
              <a:cs typeface="Arial" pitchFamily="34" charset="0"/>
            </a:endParaRPr>
          </a:p>
        </p:txBody>
      </p:sp>
      <p:sp>
        <p:nvSpPr>
          <p:cNvPr id="3" name="Содержимое 2"/>
          <p:cNvSpPr>
            <a:spLocks noGrp="1"/>
          </p:cNvSpPr>
          <p:nvPr>
            <p:ph idx="1"/>
          </p:nvPr>
        </p:nvSpPr>
        <p:spPr>
          <a:xfrm>
            <a:off x="428596" y="928671"/>
            <a:ext cx="8229600" cy="1143008"/>
          </a:xfrm>
        </p:spPr>
        <p:txBody>
          <a:bodyPr>
            <a:normAutofit fontScale="85000" lnSpcReduction="20000"/>
          </a:bodyPr>
          <a:lstStyle/>
          <a:p>
            <a:r>
              <a:rPr lang="ru-RU" dirty="0" smtClean="0">
                <a:latin typeface="Arial Unicode MS" pitchFamily="34" charset="-128"/>
                <a:ea typeface="Arial Unicode MS" pitchFamily="34" charset="-128"/>
                <a:cs typeface="Arial Unicode MS" pitchFamily="34" charset="-128"/>
              </a:rPr>
              <a:t>Используя данные статистической таблицы, завершите представленные ниже суждения, соотнеся их начала и варианты завершения.</a:t>
            </a:r>
            <a:endParaRPr lang="ru-RU" dirty="0">
              <a:latin typeface="Arial Unicode MS" pitchFamily="34" charset="-128"/>
              <a:ea typeface="Arial Unicode MS" pitchFamily="34" charset="-128"/>
              <a:cs typeface="Arial Unicode MS" pitchFamily="34" charset="-128"/>
            </a:endParaRPr>
          </a:p>
        </p:txBody>
      </p:sp>
      <p:pic>
        <p:nvPicPr>
          <p:cNvPr id="19458" name="Picture 2"/>
          <p:cNvPicPr>
            <a:picLocks noChangeAspect="1" noChangeArrowheads="1"/>
          </p:cNvPicPr>
          <p:nvPr/>
        </p:nvPicPr>
        <p:blipFill>
          <a:blip r:embed="rId2">
            <a:lum bright="-10000" contrast="30000"/>
          </a:blip>
          <a:srcRect/>
          <a:stretch>
            <a:fillRect/>
          </a:stretch>
        </p:blipFill>
        <p:spPr bwMode="auto">
          <a:xfrm>
            <a:off x="714348" y="1999270"/>
            <a:ext cx="7358114" cy="4434859"/>
          </a:xfrm>
          <a:prstGeom prst="rect">
            <a:avLst/>
          </a:prstGeom>
          <a:noFill/>
          <a:ln w="9525">
            <a:noFill/>
            <a:miter lim="800000"/>
            <a:headEnd/>
            <a:tailEnd/>
          </a:ln>
          <a:effectLst/>
        </p:spPr>
      </p:pic>
      <p:sp>
        <p:nvSpPr>
          <p:cNvPr id="5" name="Прямоугольник 4"/>
          <p:cNvSpPr/>
          <p:nvPr/>
        </p:nvSpPr>
        <p:spPr>
          <a:xfrm>
            <a:off x="7572396" y="2428868"/>
            <a:ext cx="1357322" cy="571504"/>
          </a:xfrm>
          <a:prstGeom prst="rect">
            <a:avLst/>
          </a:prstGeom>
          <a:solidFill>
            <a:schemeClr val="accent1">
              <a:lumMod val="40000"/>
              <a:lumOff val="6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C00000"/>
                </a:solidFill>
              </a:rPr>
              <a:t>2 балла</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57720" y="714356"/>
            <a:ext cx="4286280" cy="707886"/>
          </a:xfrm>
          <a:prstGeom prst="rect">
            <a:avLst/>
          </a:prstGeom>
        </p:spPr>
        <p:txBody>
          <a:bodyPr wrap="square">
            <a:spAutoFit/>
          </a:bodyPr>
          <a:lstStyle/>
          <a:p>
            <a:pPr algn="ctr"/>
            <a:r>
              <a:rPr lang="ru-RU" sz="2000" i="1" dirty="0" smtClean="0">
                <a:latin typeface="Arial Unicode MS" pitchFamily="34" charset="-128"/>
                <a:ea typeface="Arial Unicode MS" pitchFamily="34" charset="-128"/>
                <a:cs typeface="Arial Unicode MS" pitchFamily="34" charset="-128"/>
              </a:rPr>
              <a:t>Рассмотрите схему и выполните задания 8–10. </a:t>
            </a:r>
            <a:endParaRPr lang="ru-RU" sz="2000" i="1" dirty="0">
              <a:latin typeface="Arial Unicode MS" pitchFamily="34" charset="-128"/>
              <a:ea typeface="Arial Unicode MS" pitchFamily="34" charset="-128"/>
              <a:cs typeface="Arial Unicode MS" pitchFamily="34" charset="-128"/>
            </a:endParaRPr>
          </a:p>
        </p:txBody>
      </p:sp>
      <p:pic>
        <p:nvPicPr>
          <p:cNvPr id="20482" name="Picture 2"/>
          <p:cNvPicPr>
            <a:picLocks noChangeAspect="1" noChangeArrowheads="1"/>
          </p:cNvPicPr>
          <p:nvPr/>
        </p:nvPicPr>
        <p:blipFill>
          <a:blip r:embed="rId2"/>
          <a:srcRect/>
          <a:stretch>
            <a:fillRect/>
          </a:stretch>
        </p:blipFill>
        <p:spPr bwMode="auto">
          <a:xfrm>
            <a:off x="243923" y="186080"/>
            <a:ext cx="4613829" cy="6434754"/>
          </a:xfrm>
          <a:prstGeom prst="rect">
            <a:avLst/>
          </a:prstGeom>
          <a:noFill/>
          <a:ln w="9525">
            <a:noFill/>
            <a:miter lim="800000"/>
            <a:headEnd/>
            <a:tailEnd/>
          </a:ln>
          <a:effectLst/>
        </p:spPr>
      </p:pic>
      <p:sp>
        <p:nvSpPr>
          <p:cNvPr id="4" name="Прямоугольник 3"/>
          <p:cNvSpPr/>
          <p:nvPr/>
        </p:nvSpPr>
        <p:spPr>
          <a:xfrm>
            <a:off x="4929190" y="1500174"/>
            <a:ext cx="4000528" cy="4893647"/>
          </a:xfrm>
          <a:prstGeom prst="rect">
            <a:avLst/>
          </a:prstGeom>
        </p:spPr>
        <p:txBody>
          <a:bodyPr wrap="square">
            <a:spAutoFit/>
          </a:bodyPr>
          <a:lstStyle/>
          <a:p>
            <a:pPr>
              <a:buNone/>
            </a:pPr>
            <a:r>
              <a:rPr lang="ru-RU" sz="2400" dirty="0" smtClean="0">
                <a:latin typeface="Arial Unicode MS" pitchFamily="34" charset="-128"/>
                <a:ea typeface="Arial Unicode MS" pitchFamily="34" charset="-128"/>
                <a:cs typeface="Arial Unicode MS" pitchFamily="34" charset="-128"/>
              </a:rPr>
              <a:t>8. Укажите  век,  когда  произошли  события,  обозначенные  на  схеме.  Ответ запишите словом.  </a:t>
            </a:r>
          </a:p>
          <a:p>
            <a:pPr>
              <a:buNone/>
            </a:pPr>
            <a:r>
              <a:rPr lang="ru-RU" sz="2400" dirty="0" smtClean="0">
                <a:latin typeface="Arial Unicode MS" pitchFamily="34" charset="-128"/>
                <a:ea typeface="Arial Unicode MS" pitchFamily="34" charset="-128"/>
                <a:cs typeface="Arial Unicode MS" pitchFamily="34" charset="-128"/>
              </a:rPr>
              <a:t>Ответ ________________.</a:t>
            </a:r>
          </a:p>
          <a:p>
            <a:pPr>
              <a:buNone/>
            </a:pPr>
            <a:endParaRPr lang="ru-RU" sz="2400" dirty="0" smtClean="0">
              <a:latin typeface="Arial Unicode MS" pitchFamily="34" charset="-128"/>
              <a:ea typeface="Arial Unicode MS" pitchFamily="34" charset="-128"/>
              <a:cs typeface="Arial Unicode MS" pitchFamily="34" charset="-128"/>
            </a:endParaRPr>
          </a:p>
          <a:p>
            <a:pPr>
              <a:buNone/>
            </a:pPr>
            <a:r>
              <a:rPr lang="ru-RU" sz="2400" dirty="0" smtClean="0">
                <a:latin typeface="Arial Unicode MS" pitchFamily="34" charset="-128"/>
                <a:ea typeface="Arial Unicode MS" pitchFamily="34" charset="-128"/>
                <a:cs typeface="Arial Unicode MS" pitchFamily="34" charset="-128"/>
              </a:rPr>
              <a:t>9. Назовите военачальника, командующего войском, поход которого обозначен  в легенде схемы цифрой «5». </a:t>
            </a:r>
          </a:p>
          <a:p>
            <a:pPr>
              <a:buNone/>
            </a:pPr>
            <a:r>
              <a:rPr lang="ru-RU" sz="2400" dirty="0" smtClean="0">
                <a:latin typeface="Arial Unicode MS" pitchFamily="34" charset="-128"/>
                <a:ea typeface="Arial Unicode MS" pitchFamily="34" charset="-128"/>
                <a:cs typeface="Arial Unicode MS" pitchFamily="34" charset="-128"/>
              </a:rPr>
              <a:t>Ответ: ________________.</a:t>
            </a:r>
          </a:p>
        </p:txBody>
      </p:sp>
      <p:sp>
        <p:nvSpPr>
          <p:cNvPr id="5" name="Заголовок 1"/>
          <p:cNvSpPr txBox="1">
            <a:spLocks/>
          </p:cNvSpPr>
          <p:nvPr/>
        </p:nvSpPr>
        <p:spPr>
          <a:xfrm>
            <a:off x="5000596" y="214290"/>
            <a:ext cx="4143404" cy="428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w="1905">
                  <a:solidFill>
                    <a:schemeClr val="accent6">
                      <a:lumMod val="50000"/>
                    </a:schemeClr>
                  </a:solidFill>
                </a:ln>
                <a:solidFill>
                  <a:srgbClr val="FF3300"/>
                </a:solidFill>
                <a:effectLst>
                  <a:innerShdw blurRad="69850" dist="43180" dir="5400000">
                    <a:srgbClr val="000000">
                      <a:alpha val="65000"/>
                    </a:srgbClr>
                  </a:innerShdw>
                </a:effectLst>
                <a:uLnTx/>
                <a:uFillTx/>
                <a:latin typeface="Arial" pitchFamily="34" charset="0"/>
                <a:ea typeface="+mj-ea"/>
                <a:cs typeface="Arial" pitchFamily="34" charset="0"/>
              </a:rPr>
              <a:t>Задания 8 - 10</a:t>
            </a:r>
            <a:endParaRPr kumimoji="0" lang="ru-RU"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Прямоугольник 5"/>
          <p:cNvSpPr/>
          <p:nvPr/>
        </p:nvSpPr>
        <p:spPr>
          <a:xfrm>
            <a:off x="7786678" y="3214686"/>
            <a:ext cx="1357322" cy="571504"/>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002060"/>
                </a:solidFill>
              </a:rPr>
              <a:t>1 балл</a:t>
            </a:r>
            <a:endParaRPr lang="ru-RU" sz="2400" b="1" dirty="0">
              <a:solidFill>
                <a:srgbClr val="002060"/>
              </a:solidFill>
            </a:endParaRPr>
          </a:p>
        </p:txBody>
      </p:sp>
      <p:sp>
        <p:nvSpPr>
          <p:cNvPr id="7" name="Прямоугольник 6"/>
          <p:cNvSpPr/>
          <p:nvPr/>
        </p:nvSpPr>
        <p:spPr>
          <a:xfrm>
            <a:off x="7786678" y="6000768"/>
            <a:ext cx="1357322" cy="571504"/>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002060"/>
                </a:solidFill>
              </a:rPr>
              <a:t>1 балл</a:t>
            </a:r>
            <a:endParaRPr lang="ru-RU" sz="2400" b="1" dirty="0">
              <a:solidFill>
                <a:srgbClr val="00206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Autofit/>
          </a:bodyPr>
          <a:lstStyle/>
          <a:p>
            <a:r>
              <a:rPr lang="ru-RU" sz="36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Задания 8 - 10</a:t>
            </a:r>
            <a:endParaRPr lang="ru-RU" sz="3600" dirty="0">
              <a:latin typeface="Arial" pitchFamily="34" charset="0"/>
              <a:cs typeface="Arial" pitchFamily="34" charset="0"/>
            </a:endParaRPr>
          </a:p>
        </p:txBody>
      </p:sp>
      <p:sp>
        <p:nvSpPr>
          <p:cNvPr id="3" name="Содержимое 2"/>
          <p:cNvSpPr>
            <a:spLocks noGrp="1"/>
          </p:cNvSpPr>
          <p:nvPr>
            <p:ph idx="1"/>
          </p:nvPr>
        </p:nvSpPr>
        <p:spPr>
          <a:xfrm>
            <a:off x="357158" y="1000108"/>
            <a:ext cx="8572560" cy="5429288"/>
          </a:xfrm>
        </p:spPr>
        <p:txBody>
          <a:bodyPr>
            <a:normAutofit fontScale="77500" lnSpcReduction="20000"/>
          </a:bodyPr>
          <a:lstStyle/>
          <a:p>
            <a:pPr>
              <a:buNone/>
            </a:pPr>
            <a:r>
              <a:rPr lang="ru-RU" dirty="0" smtClean="0">
                <a:latin typeface="Arial Unicode MS" pitchFamily="34" charset="-128"/>
                <a:ea typeface="Arial Unicode MS" pitchFamily="34" charset="-128"/>
                <a:cs typeface="Arial Unicode MS" pitchFamily="34" charset="-128"/>
              </a:rPr>
              <a:t>10. Прочитайте  отрывок  из  сочинения  историка  и  </a:t>
            </a:r>
            <a:r>
              <a:rPr lang="ru-RU" b="1" dirty="0" smtClean="0">
                <a:latin typeface="Arial Unicode MS" pitchFamily="34" charset="-128"/>
                <a:ea typeface="Arial Unicode MS" pitchFamily="34" charset="-128"/>
                <a:cs typeface="Arial Unicode MS" pitchFamily="34" charset="-128"/>
              </a:rPr>
              <a:t>укажите  цифру</a:t>
            </a:r>
            <a:r>
              <a:rPr lang="ru-RU" dirty="0" smtClean="0">
                <a:latin typeface="Arial Unicode MS" pitchFamily="34" charset="-128"/>
                <a:ea typeface="Arial Unicode MS" pitchFamily="34" charset="-128"/>
                <a:cs typeface="Arial Unicode MS" pitchFamily="34" charset="-128"/>
              </a:rPr>
              <a:t>,  обозначающую  на  схеме  город,  название  которого  пропущено  в  данном отрывке. </a:t>
            </a:r>
          </a:p>
          <a:p>
            <a:pPr>
              <a:buNone/>
            </a:pPr>
            <a:r>
              <a:rPr lang="ru-RU" dirty="0" smtClean="0">
                <a:latin typeface="Arial Unicode MS" pitchFamily="34" charset="-128"/>
                <a:ea typeface="Arial Unicode MS" pitchFamily="34" charset="-128"/>
                <a:cs typeface="Arial Unicode MS" pitchFamily="34" charset="-128"/>
              </a:rPr>
              <a:t>«Московский  князь  призвал  всех  головы  свои  положить  за  землю русскую.  Местом  сбора  русских  войск  был  назначен  город ___________.  25  августа  великий  князь  московский  прибыл  в  этот  город. Его встретили на берегу реки </a:t>
            </a:r>
            <a:r>
              <a:rPr lang="ru-RU" dirty="0" err="1" smtClean="0">
                <a:latin typeface="Arial Unicode MS" pitchFamily="34" charset="-128"/>
                <a:ea typeface="Arial Unicode MS" pitchFamily="34" charset="-128"/>
                <a:cs typeface="Arial Unicode MS" pitchFamily="34" charset="-128"/>
              </a:rPr>
              <a:t>Северки</a:t>
            </a:r>
            <a:r>
              <a:rPr lang="ru-RU" dirty="0" smtClean="0">
                <a:latin typeface="Arial Unicode MS" pitchFamily="34" charset="-128"/>
                <a:ea typeface="Arial Unicode MS" pitchFamily="34" charset="-128"/>
                <a:cs typeface="Arial Unicode MS" pitchFamily="34" charset="-128"/>
              </a:rPr>
              <a:t>, притоке Москвы-реки. На утро следующего дня было приказано всем воеводам с войсками выехать за город на Девичье поле. Здесь состоялся смотр русских войск перед походом. После совета воевод русские полки 26 августа оставили город и пошли к верховьям Дона». </a:t>
            </a:r>
            <a:endParaRPr lang="ru-RU" dirty="0">
              <a:latin typeface="Arial Unicode MS" pitchFamily="34" charset="-128"/>
              <a:ea typeface="Arial Unicode MS" pitchFamily="34" charset="-128"/>
              <a:cs typeface="Arial Unicode MS" pitchFamily="34" charset="-128"/>
            </a:endParaRPr>
          </a:p>
        </p:txBody>
      </p:sp>
      <p:sp>
        <p:nvSpPr>
          <p:cNvPr id="4" name="Прямоугольник 3"/>
          <p:cNvSpPr/>
          <p:nvPr/>
        </p:nvSpPr>
        <p:spPr>
          <a:xfrm>
            <a:off x="7072330" y="5500702"/>
            <a:ext cx="1357322" cy="571504"/>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002060"/>
                </a:solidFill>
              </a:rPr>
              <a:t>1 балл</a:t>
            </a:r>
            <a:endParaRPr lang="ru-RU" sz="2400" b="1"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Autofit/>
          </a:bodyPr>
          <a:lstStyle/>
          <a:p>
            <a:r>
              <a:rPr lang="ru-RU" sz="3600" b="1" dirty="0" smtClean="0">
                <a:ln w="1905">
                  <a:solidFill>
                    <a:schemeClr val="accent6">
                      <a:lumMod val="50000"/>
                    </a:schemeClr>
                  </a:solidFill>
                </a:ln>
                <a:solidFill>
                  <a:srgbClr val="FF3300"/>
                </a:solidFill>
                <a:effectLst>
                  <a:innerShdw blurRad="69850" dist="43180" dir="5400000">
                    <a:srgbClr val="000000">
                      <a:alpha val="65000"/>
                    </a:srgbClr>
                  </a:innerShdw>
                </a:effectLst>
              </a:rPr>
              <a:t>Задание 11</a:t>
            </a:r>
            <a:endParaRPr lang="ru-RU" sz="3600" dirty="0"/>
          </a:p>
        </p:txBody>
      </p:sp>
      <p:sp>
        <p:nvSpPr>
          <p:cNvPr id="3" name="Содержимое 2"/>
          <p:cNvSpPr>
            <a:spLocks noGrp="1"/>
          </p:cNvSpPr>
          <p:nvPr>
            <p:ph idx="1"/>
          </p:nvPr>
        </p:nvSpPr>
        <p:spPr>
          <a:xfrm>
            <a:off x="571472" y="928670"/>
            <a:ext cx="8229600" cy="2714644"/>
          </a:xfrm>
        </p:spPr>
        <p:txBody>
          <a:bodyPr>
            <a:normAutofit fontScale="70000" lnSpcReduction="20000"/>
          </a:bodyPr>
          <a:lstStyle/>
          <a:p>
            <a:pPr>
              <a:buNone/>
            </a:pPr>
            <a:r>
              <a:rPr lang="ru-RU" dirty="0" smtClean="0">
                <a:latin typeface="Arial Unicode MS" pitchFamily="34" charset="-128"/>
                <a:ea typeface="Arial Unicode MS" pitchFamily="34" charset="-128"/>
                <a:cs typeface="Arial Unicode MS" pitchFamily="34" charset="-128"/>
              </a:rPr>
              <a:t>Рассмотрите изображение и выполните задание.</a:t>
            </a:r>
          </a:p>
          <a:p>
            <a:pPr>
              <a:buNone/>
            </a:pPr>
            <a:r>
              <a:rPr lang="ru-RU" dirty="0" smtClean="0">
                <a:latin typeface="Arial Unicode MS" pitchFamily="34" charset="-128"/>
                <a:ea typeface="Arial Unicode MS" pitchFamily="34" charset="-128"/>
                <a:cs typeface="Arial Unicode MS" pitchFamily="34" charset="-128"/>
              </a:rPr>
              <a:t>Что  из  перечисленного  относится  к  тому  же </a:t>
            </a:r>
            <a:r>
              <a:rPr lang="ru-RU" b="1" dirty="0" smtClean="0">
                <a:latin typeface="Arial Unicode MS" pitchFamily="34" charset="-128"/>
                <a:ea typeface="Arial Unicode MS" pitchFamily="34" charset="-128"/>
                <a:cs typeface="Arial Unicode MS" pitchFamily="34" charset="-128"/>
              </a:rPr>
              <a:t>десятилетию</a:t>
            </a:r>
            <a:r>
              <a:rPr lang="ru-RU" dirty="0" smtClean="0">
                <a:latin typeface="Arial Unicode MS" pitchFamily="34" charset="-128"/>
                <a:ea typeface="Arial Unicode MS" pitchFamily="34" charset="-128"/>
                <a:cs typeface="Arial Unicode MS" pitchFamily="34" charset="-128"/>
              </a:rPr>
              <a:t>,  когда  была  выпущена данная монета? </a:t>
            </a:r>
          </a:p>
          <a:p>
            <a:pPr>
              <a:buNone/>
            </a:pPr>
            <a:r>
              <a:rPr lang="ru-RU" dirty="0" smtClean="0">
                <a:latin typeface="Arial Unicode MS" pitchFamily="34" charset="-128"/>
                <a:ea typeface="Arial Unicode MS" pitchFamily="34" charset="-128"/>
                <a:cs typeface="Arial Unicode MS" pitchFamily="34" charset="-128"/>
              </a:rPr>
              <a:t>1) вступление России в Семилетнюю войну </a:t>
            </a:r>
          </a:p>
          <a:p>
            <a:pPr>
              <a:buNone/>
            </a:pPr>
            <a:r>
              <a:rPr lang="ru-RU" dirty="0" smtClean="0">
                <a:latin typeface="Arial Unicode MS" pitchFamily="34" charset="-128"/>
                <a:ea typeface="Arial Unicode MS" pitchFamily="34" charset="-128"/>
                <a:cs typeface="Arial Unicode MS" pitchFamily="34" charset="-128"/>
              </a:rPr>
              <a:t>2) деятельность Верховного тайного совета </a:t>
            </a:r>
          </a:p>
          <a:p>
            <a:pPr>
              <a:buNone/>
            </a:pPr>
            <a:r>
              <a:rPr lang="ru-RU" dirty="0" smtClean="0">
                <a:latin typeface="Arial Unicode MS" pitchFamily="34" charset="-128"/>
                <a:ea typeface="Arial Unicode MS" pitchFamily="34" charset="-128"/>
                <a:cs typeface="Arial Unicode MS" pitchFamily="34" charset="-128"/>
              </a:rPr>
              <a:t>3) издание жалованной грамоты дворянству </a:t>
            </a:r>
          </a:p>
          <a:p>
            <a:pPr>
              <a:buNone/>
            </a:pPr>
            <a:r>
              <a:rPr lang="ru-RU" dirty="0" smtClean="0">
                <a:latin typeface="Arial Unicode MS" pitchFamily="34" charset="-128"/>
                <a:ea typeface="Arial Unicode MS" pitchFamily="34" charset="-128"/>
                <a:cs typeface="Arial Unicode MS" pitchFamily="34" charset="-128"/>
              </a:rPr>
              <a:t>4) третий раздел Речи </a:t>
            </a:r>
            <a:r>
              <a:rPr lang="ru-RU" dirty="0" err="1" smtClean="0">
                <a:latin typeface="Arial Unicode MS" pitchFamily="34" charset="-128"/>
                <a:ea typeface="Arial Unicode MS" pitchFamily="34" charset="-128"/>
                <a:cs typeface="Arial Unicode MS" pitchFamily="34" charset="-128"/>
              </a:rPr>
              <a:t>Посполитой</a:t>
            </a:r>
            <a:endParaRPr lang="ru-RU" dirty="0">
              <a:latin typeface="Arial Unicode MS" pitchFamily="34" charset="-128"/>
              <a:ea typeface="Arial Unicode MS" pitchFamily="34" charset="-128"/>
              <a:cs typeface="Arial Unicode MS" pitchFamily="34" charset="-128"/>
            </a:endParaRPr>
          </a:p>
        </p:txBody>
      </p:sp>
      <p:pic>
        <p:nvPicPr>
          <p:cNvPr id="21506" name="Picture 2"/>
          <p:cNvPicPr>
            <a:picLocks noChangeAspect="1" noChangeArrowheads="1"/>
          </p:cNvPicPr>
          <p:nvPr/>
        </p:nvPicPr>
        <p:blipFill>
          <a:blip r:embed="rId2"/>
          <a:srcRect/>
          <a:stretch>
            <a:fillRect/>
          </a:stretch>
        </p:blipFill>
        <p:spPr bwMode="auto">
          <a:xfrm>
            <a:off x="928662" y="3308091"/>
            <a:ext cx="7000924" cy="3285172"/>
          </a:xfrm>
          <a:prstGeom prst="rect">
            <a:avLst/>
          </a:prstGeom>
          <a:noFill/>
          <a:ln w="9525">
            <a:noFill/>
            <a:miter lim="800000"/>
            <a:headEnd/>
            <a:tailEnd/>
          </a:ln>
          <a:effectLst/>
        </p:spPr>
      </p:pic>
      <p:sp>
        <p:nvSpPr>
          <p:cNvPr id="5" name="Прямоугольник 4"/>
          <p:cNvSpPr/>
          <p:nvPr/>
        </p:nvSpPr>
        <p:spPr>
          <a:xfrm>
            <a:off x="7786678" y="2786058"/>
            <a:ext cx="1357322" cy="571504"/>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002060"/>
                </a:solidFill>
              </a:rPr>
              <a:t>1 балл</a:t>
            </a:r>
            <a:endParaRPr lang="ru-RU" sz="2400" b="1" dirty="0">
              <a:solidFill>
                <a:srgbClr val="00206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Задание 12</a:t>
            </a:r>
            <a:endParaRPr lang="ru-RU" dirty="0">
              <a:latin typeface="Arial" pitchFamily="34" charset="0"/>
              <a:cs typeface="Arial" pitchFamily="34" charset="0"/>
            </a:endParaRPr>
          </a:p>
        </p:txBody>
      </p:sp>
      <p:sp>
        <p:nvSpPr>
          <p:cNvPr id="3" name="Содержимое 2"/>
          <p:cNvSpPr>
            <a:spLocks noGrp="1"/>
          </p:cNvSpPr>
          <p:nvPr>
            <p:ph idx="1"/>
          </p:nvPr>
        </p:nvSpPr>
        <p:spPr>
          <a:xfrm>
            <a:off x="571472" y="1000108"/>
            <a:ext cx="8229600" cy="828667"/>
          </a:xfrm>
        </p:spPr>
        <p:txBody>
          <a:bodyPr/>
          <a:lstStyle/>
          <a:p>
            <a:r>
              <a:rPr lang="ru-RU" dirty="0" smtClean="0">
                <a:latin typeface="Arial Unicode MS" pitchFamily="34" charset="-128"/>
                <a:ea typeface="Arial Unicode MS" pitchFamily="34" charset="-128"/>
                <a:cs typeface="Arial Unicode MS" pitchFamily="34" charset="-128"/>
              </a:rPr>
              <a:t>Заполните пропуск в схеме.</a:t>
            </a:r>
            <a:endParaRPr lang="ru-RU" dirty="0">
              <a:latin typeface="Arial Unicode MS" pitchFamily="34" charset="-128"/>
              <a:ea typeface="Arial Unicode MS" pitchFamily="34" charset="-128"/>
              <a:cs typeface="Arial Unicode MS" pitchFamily="34" charset="-128"/>
            </a:endParaRPr>
          </a:p>
        </p:txBody>
      </p:sp>
      <p:pic>
        <p:nvPicPr>
          <p:cNvPr id="22530" name="Picture 2"/>
          <p:cNvPicPr>
            <a:picLocks noChangeAspect="1" noChangeArrowheads="1"/>
          </p:cNvPicPr>
          <p:nvPr/>
        </p:nvPicPr>
        <p:blipFill>
          <a:blip r:embed="rId2">
            <a:lum bright="-10000" contrast="30000"/>
          </a:blip>
          <a:srcRect/>
          <a:stretch>
            <a:fillRect/>
          </a:stretch>
        </p:blipFill>
        <p:spPr bwMode="auto">
          <a:xfrm>
            <a:off x="293263" y="1928802"/>
            <a:ext cx="8497129" cy="3571900"/>
          </a:xfrm>
          <a:prstGeom prst="rect">
            <a:avLst/>
          </a:prstGeom>
          <a:noFill/>
          <a:ln w="9525">
            <a:noFill/>
            <a:miter lim="800000"/>
            <a:headEnd/>
            <a:tailEnd/>
          </a:ln>
          <a:effectLst/>
        </p:spPr>
      </p:pic>
      <p:sp>
        <p:nvSpPr>
          <p:cNvPr id="5" name="Прямоугольник 4"/>
          <p:cNvSpPr/>
          <p:nvPr/>
        </p:nvSpPr>
        <p:spPr>
          <a:xfrm>
            <a:off x="7072330" y="5500702"/>
            <a:ext cx="1357322" cy="571504"/>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002060"/>
                </a:solidFill>
              </a:rPr>
              <a:t>1 балл</a:t>
            </a:r>
            <a:endParaRPr lang="ru-RU" sz="2400" b="1" dirty="0">
              <a:solidFill>
                <a:srgbClr val="00206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Autofit/>
          </a:bodyPr>
          <a:lstStyle/>
          <a:p>
            <a:r>
              <a:rPr lang="ru-RU" sz="36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Задание 13</a:t>
            </a:r>
            <a:endParaRPr lang="ru-RU" sz="3600" dirty="0">
              <a:latin typeface="Arial" pitchFamily="34" charset="0"/>
              <a:cs typeface="Arial" pitchFamily="34" charset="0"/>
            </a:endParaRPr>
          </a:p>
        </p:txBody>
      </p:sp>
      <p:sp>
        <p:nvSpPr>
          <p:cNvPr id="3" name="Содержимое 2"/>
          <p:cNvSpPr>
            <a:spLocks noGrp="1"/>
          </p:cNvSpPr>
          <p:nvPr>
            <p:ph idx="1"/>
          </p:nvPr>
        </p:nvSpPr>
        <p:spPr>
          <a:xfrm>
            <a:off x="457200" y="1643051"/>
            <a:ext cx="8229600" cy="1357322"/>
          </a:xfrm>
        </p:spPr>
        <p:txBody>
          <a:bodyPr>
            <a:normAutofit/>
          </a:bodyPr>
          <a:lstStyle/>
          <a:p>
            <a:pPr>
              <a:buNone/>
            </a:pPr>
            <a:r>
              <a:rPr lang="ru-RU" sz="2400" dirty="0" smtClean="0">
                <a:latin typeface="Arial Unicode MS" pitchFamily="34" charset="-128"/>
                <a:ea typeface="Arial Unicode MS" pitchFamily="34" charset="-128"/>
                <a:cs typeface="Arial Unicode MS" pitchFamily="34" charset="-128"/>
              </a:rPr>
              <a:t>1) «</a:t>
            </a:r>
            <a:r>
              <a:rPr lang="ru-RU" sz="2400" dirty="0" err="1" smtClean="0">
                <a:latin typeface="Arial Unicode MS" pitchFamily="34" charset="-128"/>
                <a:ea typeface="Arial Unicode MS" pitchFamily="34" charset="-128"/>
                <a:cs typeface="Arial Unicode MS" pitchFamily="34" charset="-128"/>
              </a:rPr>
              <a:t>Хожение</a:t>
            </a:r>
            <a:r>
              <a:rPr lang="ru-RU" sz="2400" dirty="0" smtClean="0">
                <a:latin typeface="Arial Unicode MS" pitchFamily="34" charset="-128"/>
                <a:ea typeface="Arial Unicode MS" pitchFamily="34" charset="-128"/>
                <a:cs typeface="Arial Unicode MS" pitchFamily="34" charset="-128"/>
              </a:rPr>
              <a:t> за три моря»;  </a:t>
            </a:r>
          </a:p>
          <a:p>
            <a:pPr>
              <a:buNone/>
            </a:pPr>
            <a:r>
              <a:rPr lang="ru-RU" sz="2400" dirty="0" smtClean="0">
                <a:latin typeface="Arial Unicode MS" pitchFamily="34" charset="-128"/>
                <a:ea typeface="Arial Unicode MS" pitchFamily="34" charset="-128"/>
                <a:cs typeface="Arial Unicode MS" pitchFamily="34" charset="-128"/>
              </a:rPr>
              <a:t>2) «История о великом князе Московском»; </a:t>
            </a:r>
          </a:p>
          <a:p>
            <a:pPr>
              <a:buNone/>
            </a:pPr>
            <a:r>
              <a:rPr lang="ru-RU" sz="2400" dirty="0" smtClean="0">
                <a:latin typeface="Arial Unicode MS" pitchFamily="34" charset="-128"/>
                <a:ea typeface="Arial Unicode MS" pitchFamily="34" charset="-128"/>
                <a:cs typeface="Arial Unicode MS" pitchFamily="34" charset="-128"/>
              </a:rPr>
              <a:t>3) «Слово о законе и благодати»</a:t>
            </a:r>
            <a:endParaRPr lang="ru-RU" sz="2400" dirty="0">
              <a:latin typeface="Arial Unicode MS" pitchFamily="34" charset="-128"/>
              <a:ea typeface="Arial Unicode MS" pitchFamily="34" charset="-128"/>
              <a:cs typeface="Arial Unicode MS" pitchFamily="34" charset="-128"/>
            </a:endParaRPr>
          </a:p>
        </p:txBody>
      </p:sp>
      <p:sp>
        <p:nvSpPr>
          <p:cNvPr id="4" name="Прямоугольник 3"/>
          <p:cNvSpPr/>
          <p:nvPr/>
        </p:nvSpPr>
        <p:spPr>
          <a:xfrm>
            <a:off x="285720" y="857232"/>
            <a:ext cx="8501122" cy="707886"/>
          </a:xfrm>
          <a:prstGeom prst="rect">
            <a:avLst/>
          </a:prstGeom>
        </p:spPr>
        <p:txBody>
          <a:bodyPr wrap="square">
            <a:spAutoFit/>
          </a:bodyPr>
          <a:lstStyle/>
          <a:p>
            <a:pPr algn="ctr"/>
            <a:r>
              <a:rPr lang="ru-RU" sz="2000" b="1" i="1" dirty="0" smtClean="0">
                <a:latin typeface="Arial Unicode MS" pitchFamily="34" charset="-128"/>
                <a:ea typeface="Arial Unicode MS" pitchFamily="34" charset="-128"/>
                <a:cs typeface="Arial Unicode MS" pitchFamily="34" charset="-128"/>
              </a:rPr>
              <a:t>Ознакомьтесь  с  перечнем  и  изображениями  памятников  культуры  и  выполните задания 13 и 14. </a:t>
            </a:r>
            <a:endParaRPr lang="ru-RU" sz="2000" b="1" i="1" dirty="0">
              <a:latin typeface="Arial Unicode MS" pitchFamily="34" charset="-128"/>
              <a:ea typeface="Arial Unicode MS" pitchFamily="34" charset="-128"/>
              <a:cs typeface="Arial Unicode MS" pitchFamily="34" charset="-128"/>
            </a:endParaRPr>
          </a:p>
        </p:txBody>
      </p:sp>
      <p:pic>
        <p:nvPicPr>
          <p:cNvPr id="23554" name="Picture 2"/>
          <p:cNvPicPr>
            <a:picLocks noChangeAspect="1" noChangeArrowheads="1"/>
          </p:cNvPicPr>
          <p:nvPr/>
        </p:nvPicPr>
        <p:blipFill>
          <a:blip r:embed="rId2"/>
          <a:srcRect/>
          <a:stretch>
            <a:fillRect/>
          </a:stretch>
        </p:blipFill>
        <p:spPr bwMode="auto">
          <a:xfrm>
            <a:off x="500034" y="3000372"/>
            <a:ext cx="6357982" cy="33100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Задания 13, 14</a:t>
            </a:r>
            <a:endParaRPr lang="ru-RU" dirty="0">
              <a:latin typeface="Arial" pitchFamily="34" charset="0"/>
              <a:cs typeface="Arial" pitchFamily="34" charset="0"/>
            </a:endParaRPr>
          </a:p>
        </p:txBody>
      </p:sp>
      <p:sp>
        <p:nvSpPr>
          <p:cNvPr id="3" name="Содержимое 2"/>
          <p:cNvSpPr>
            <a:spLocks noGrp="1"/>
          </p:cNvSpPr>
          <p:nvPr>
            <p:ph idx="1"/>
          </p:nvPr>
        </p:nvSpPr>
        <p:spPr>
          <a:xfrm>
            <a:off x="457200" y="1142984"/>
            <a:ext cx="8229600" cy="4983179"/>
          </a:xfrm>
        </p:spPr>
        <p:txBody>
          <a:bodyPr>
            <a:normAutofit lnSpcReduction="10000"/>
          </a:bodyPr>
          <a:lstStyle/>
          <a:p>
            <a:pPr marL="0" indent="0">
              <a:buNone/>
            </a:pPr>
            <a:r>
              <a:rPr lang="ru-RU" dirty="0" smtClean="0">
                <a:latin typeface="Arial Unicode MS" pitchFamily="34" charset="-128"/>
                <a:ea typeface="Arial Unicode MS" pitchFamily="34" charset="-128"/>
                <a:cs typeface="Arial Unicode MS" pitchFamily="34" charset="-128"/>
              </a:rPr>
              <a:t>13. Какие  из  приведённых  памятников  культуры  были  созданы  в XVI  в.? </a:t>
            </a:r>
          </a:p>
          <a:p>
            <a:pPr marL="0" indent="0">
              <a:buNone/>
            </a:pPr>
            <a:r>
              <a:rPr lang="ru-RU" dirty="0" smtClean="0">
                <a:latin typeface="Arial Unicode MS" pitchFamily="34" charset="-128"/>
                <a:ea typeface="Arial Unicode MS" pitchFamily="34" charset="-128"/>
                <a:cs typeface="Arial Unicode MS" pitchFamily="34" charset="-128"/>
              </a:rPr>
              <a:t>Выберите  два  памятника  культуры  и  запишите  в  таблицу  цифры,  под которыми они указаны.</a:t>
            </a:r>
          </a:p>
          <a:p>
            <a:pPr marL="0" indent="0">
              <a:buNone/>
            </a:pPr>
            <a:r>
              <a:rPr lang="ru-RU" dirty="0" smtClean="0">
                <a:latin typeface="Arial Unicode MS" pitchFamily="34" charset="-128"/>
                <a:ea typeface="Arial Unicode MS" pitchFamily="34" charset="-128"/>
                <a:cs typeface="Arial Unicode MS" pitchFamily="34" charset="-128"/>
              </a:rPr>
              <a:t>14. Создателем  какого  из  приведённых  памятников  культуры  является митрополит  </a:t>
            </a:r>
            <a:r>
              <a:rPr lang="ru-RU" dirty="0" err="1" smtClean="0">
                <a:latin typeface="Arial Unicode MS" pitchFamily="34" charset="-128"/>
                <a:ea typeface="Arial Unicode MS" pitchFamily="34" charset="-128"/>
                <a:cs typeface="Arial Unicode MS" pitchFamily="34" charset="-128"/>
              </a:rPr>
              <a:t>Иларион</a:t>
            </a:r>
            <a:r>
              <a:rPr lang="ru-RU" dirty="0" smtClean="0">
                <a:latin typeface="Arial Unicode MS" pitchFamily="34" charset="-128"/>
                <a:ea typeface="Arial Unicode MS" pitchFamily="34" charset="-128"/>
                <a:cs typeface="Arial Unicode MS" pitchFamily="34" charset="-128"/>
              </a:rPr>
              <a:t>?  Укажите  порядковый  номер  этого  памятника культуры. </a:t>
            </a:r>
            <a:endParaRPr lang="ru-RU" dirty="0">
              <a:latin typeface="Arial Unicode MS" pitchFamily="34" charset="-128"/>
              <a:ea typeface="Arial Unicode MS" pitchFamily="34" charset="-128"/>
              <a:cs typeface="Arial Unicode MS" pitchFamily="34" charset="-128"/>
            </a:endParaRPr>
          </a:p>
        </p:txBody>
      </p:sp>
      <p:sp>
        <p:nvSpPr>
          <p:cNvPr id="4" name="Прямоугольник 3"/>
          <p:cNvSpPr/>
          <p:nvPr/>
        </p:nvSpPr>
        <p:spPr>
          <a:xfrm>
            <a:off x="7072330" y="5500702"/>
            <a:ext cx="1357322" cy="571504"/>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002060"/>
                </a:solidFill>
              </a:rPr>
              <a:t>1 балл</a:t>
            </a:r>
            <a:endParaRPr lang="ru-RU" sz="2400" b="1" dirty="0">
              <a:solidFill>
                <a:srgbClr val="002060"/>
              </a:solidFill>
            </a:endParaRPr>
          </a:p>
        </p:txBody>
      </p:sp>
      <p:sp>
        <p:nvSpPr>
          <p:cNvPr id="5" name="Прямоугольник 4"/>
          <p:cNvSpPr/>
          <p:nvPr/>
        </p:nvSpPr>
        <p:spPr>
          <a:xfrm>
            <a:off x="7572396" y="2714620"/>
            <a:ext cx="1357322" cy="571504"/>
          </a:xfrm>
          <a:prstGeom prst="rect">
            <a:avLst/>
          </a:prstGeom>
          <a:solidFill>
            <a:schemeClr val="accent1">
              <a:lumMod val="40000"/>
              <a:lumOff val="6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C00000"/>
                </a:solidFill>
              </a:rPr>
              <a:t>2 балла</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Задания 15 - 17</a:t>
            </a:r>
            <a:endParaRPr lang="ru-RU" dirty="0">
              <a:latin typeface="Arial" pitchFamily="34" charset="0"/>
              <a:cs typeface="Arial" pitchFamily="34" charset="0"/>
            </a:endParaRPr>
          </a:p>
        </p:txBody>
      </p:sp>
      <p:sp>
        <p:nvSpPr>
          <p:cNvPr id="3" name="Содержимое 2"/>
          <p:cNvSpPr>
            <a:spLocks noGrp="1"/>
          </p:cNvSpPr>
          <p:nvPr>
            <p:ph idx="1"/>
          </p:nvPr>
        </p:nvSpPr>
        <p:spPr>
          <a:xfrm>
            <a:off x="457200" y="1000108"/>
            <a:ext cx="8229600" cy="5126055"/>
          </a:xfrm>
        </p:spPr>
        <p:txBody>
          <a:bodyPr>
            <a:normAutofit fontScale="92500" lnSpcReduction="20000"/>
          </a:bodyPr>
          <a:lstStyle/>
          <a:p>
            <a:pPr>
              <a:buNone/>
            </a:pPr>
            <a:r>
              <a:rPr lang="ru-RU" b="1" dirty="0" smtClean="0">
                <a:solidFill>
                  <a:schemeClr val="accent6">
                    <a:lumMod val="50000"/>
                  </a:schemeClr>
                </a:solidFill>
                <a:latin typeface="Arial Unicode MS" pitchFamily="34" charset="-128"/>
                <a:ea typeface="Arial Unicode MS" pitchFamily="34" charset="-128"/>
                <a:cs typeface="Arial Unicode MS" pitchFamily="34" charset="-128"/>
              </a:rPr>
              <a:t>15.</a:t>
            </a:r>
            <a:r>
              <a:rPr lang="ru-RU" dirty="0" smtClean="0">
                <a:solidFill>
                  <a:schemeClr val="accent6">
                    <a:lumMod val="50000"/>
                  </a:schemeClr>
                </a:solidFill>
                <a:latin typeface="Arial Unicode MS" pitchFamily="34" charset="-128"/>
                <a:ea typeface="Arial Unicode MS" pitchFamily="34" charset="-128"/>
                <a:cs typeface="Arial Unicode MS" pitchFamily="34" charset="-128"/>
              </a:rPr>
              <a:t> </a:t>
            </a:r>
            <a:r>
              <a:rPr lang="ru-RU" dirty="0" smtClean="0">
                <a:solidFill>
                  <a:srgbClr val="800000"/>
                </a:solidFill>
                <a:latin typeface="Arial Unicode MS" pitchFamily="34" charset="-128"/>
                <a:ea typeface="Arial Unicode MS" pitchFamily="34" charset="-128"/>
                <a:cs typeface="Arial Unicode MS" pitchFamily="34" charset="-128"/>
              </a:rPr>
              <a:t>Укажите  век,  когда  произошли  описываемые  события.  Укажите  имя, пропущенное в отрывке.</a:t>
            </a:r>
          </a:p>
          <a:p>
            <a:pPr>
              <a:buNone/>
            </a:pPr>
            <a:r>
              <a:rPr lang="ru-RU" b="1" dirty="0" smtClean="0">
                <a:solidFill>
                  <a:schemeClr val="accent6">
                    <a:lumMod val="50000"/>
                  </a:schemeClr>
                </a:solidFill>
                <a:latin typeface="Arial Unicode MS" pitchFamily="34" charset="-128"/>
                <a:ea typeface="Arial Unicode MS" pitchFamily="34" charset="-128"/>
                <a:cs typeface="Arial Unicode MS" pitchFamily="34" charset="-128"/>
              </a:rPr>
              <a:t>16. </a:t>
            </a:r>
            <a:r>
              <a:rPr lang="ru-RU" dirty="0" smtClean="0">
                <a:latin typeface="Arial Unicode MS" pitchFamily="34" charset="-128"/>
                <a:ea typeface="Arial Unicode MS" pitchFamily="34" charset="-128"/>
                <a:cs typeface="Arial Unicode MS" pitchFamily="34" charset="-128"/>
              </a:rPr>
              <a:t>Почему  согласно  летописи  древляне  решили  убить  князя  Игоря?  Почему согласно летописи древлянам удалось победить дружину князя Игоря?</a:t>
            </a:r>
          </a:p>
          <a:p>
            <a:pPr>
              <a:buNone/>
            </a:pPr>
            <a:r>
              <a:rPr lang="ru-RU" b="1" dirty="0" smtClean="0">
                <a:solidFill>
                  <a:schemeClr val="accent6">
                    <a:lumMod val="50000"/>
                  </a:schemeClr>
                </a:solidFill>
                <a:latin typeface="Arial Unicode MS" pitchFamily="34" charset="-128"/>
                <a:ea typeface="Arial Unicode MS" pitchFamily="34" charset="-128"/>
                <a:cs typeface="Arial Unicode MS" pitchFamily="34" charset="-128"/>
              </a:rPr>
              <a:t>17. </a:t>
            </a:r>
            <a:r>
              <a:rPr lang="ru-RU" dirty="0" smtClean="0">
                <a:solidFill>
                  <a:srgbClr val="800000"/>
                </a:solidFill>
                <a:latin typeface="Arial Unicode MS" pitchFamily="34" charset="-128"/>
                <a:ea typeface="Arial Unicode MS" pitchFamily="34" charset="-128"/>
                <a:cs typeface="Arial Unicode MS" pitchFamily="34" charset="-128"/>
              </a:rPr>
              <a:t>Укажите  одно  любое  последствие  описываемых  событий.  Какой  поступок, повлиявший  на  выбор  веры  киевским  князем  Владимиром,  совершила упоминаемая в тексте Ольга? </a:t>
            </a:r>
            <a:endParaRPr lang="ru-RU" dirty="0">
              <a:solidFill>
                <a:srgbClr val="800000"/>
              </a:solidFill>
              <a:latin typeface="Arial Unicode MS" pitchFamily="34" charset="-128"/>
              <a:ea typeface="Arial Unicode MS" pitchFamily="34" charset="-128"/>
              <a:cs typeface="Arial Unicode MS" pitchFamily="34" charset="-128"/>
            </a:endParaRPr>
          </a:p>
        </p:txBody>
      </p:sp>
      <p:sp>
        <p:nvSpPr>
          <p:cNvPr id="4" name="Прямоугольник 3"/>
          <p:cNvSpPr/>
          <p:nvPr/>
        </p:nvSpPr>
        <p:spPr>
          <a:xfrm>
            <a:off x="7000892" y="5572140"/>
            <a:ext cx="1357322" cy="571504"/>
          </a:xfrm>
          <a:prstGeom prst="rect">
            <a:avLst/>
          </a:prstGeom>
          <a:solidFill>
            <a:schemeClr val="accent1">
              <a:lumMod val="40000"/>
              <a:lumOff val="6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C00000"/>
                </a:solidFill>
              </a:rPr>
              <a:t>2 балла</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928694"/>
          </a:xfrm>
        </p:spPr>
        <p:txBody>
          <a:bodyPr/>
          <a:lstStyle/>
          <a:p>
            <a:r>
              <a:rPr lang="ru-RU" b="1" dirty="0" smtClean="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rPr>
              <a:t>Секции НОУ</a:t>
            </a:r>
            <a:endParaRPr lang="ru-RU" b="1" dirty="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endParaRPr>
          </a:p>
        </p:txBody>
      </p:sp>
      <p:sp>
        <p:nvSpPr>
          <p:cNvPr id="3" name="Содержимое 2"/>
          <p:cNvSpPr>
            <a:spLocks noGrp="1"/>
          </p:cNvSpPr>
          <p:nvPr>
            <p:ph idx="1"/>
          </p:nvPr>
        </p:nvSpPr>
        <p:spPr>
          <a:xfrm>
            <a:off x="214282" y="1214422"/>
            <a:ext cx="8715436" cy="5286412"/>
          </a:xfrm>
        </p:spPr>
        <p:txBody>
          <a:bodyPr>
            <a:normAutofit fontScale="92500" lnSpcReduction="20000"/>
          </a:bodyPr>
          <a:lstStyle/>
          <a:p>
            <a:r>
              <a:rPr lang="ru-RU" b="1" i="1" dirty="0" smtClean="0">
                <a:latin typeface="Arial Unicode MS" pitchFamily="34" charset="-128"/>
                <a:ea typeface="Arial Unicode MS" pitchFamily="34" charset="-128"/>
                <a:cs typeface="Arial Unicode MS" pitchFamily="34" charset="-128"/>
              </a:rPr>
              <a:t>История России с древнейших времен до конца </a:t>
            </a:r>
            <a:r>
              <a:rPr lang="en-US" b="1" i="1" dirty="0" smtClean="0">
                <a:latin typeface="Arial Unicode MS" pitchFamily="34" charset="-128"/>
                <a:ea typeface="Arial Unicode MS" pitchFamily="34" charset="-128"/>
                <a:cs typeface="Arial Unicode MS" pitchFamily="34" charset="-128"/>
              </a:rPr>
              <a:t>XVIII</a:t>
            </a:r>
            <a:r>
              <a:rPr lang="ru-RU" b="1" i="1" dirty="0" smtClean="0">
                <a:latin typeface="Arial Unicode MS" pitchFamily="34" charset="-128"/>
                <a:ea typeface="Arial Unicode MS" pitchFamily="34" charset="-128"/>
                <a:cs typeface="Arial Unicode MS" pitchFamily="34" charset="-128"/>
              </a:rPr>
              <a:t> века</a:t>
            </a:r>
          </a:p>
          <a:p>
            <a:r>
              <a:rPr lang="ru-RU" b="1" i="1" dirty="0" smtClean="0">
                <a:latin typeface="Arial Unicode MS" pitchFamily="34" charset="-128"/>
                <a:ea typeface="Arial Unicode MS" pitchFamily="34" charset="-128"/>
                <a:cs typeface="Arial Unicode MS" pitchFamily="34" charset="-128"/>
              </a:rPr>
              <a:t>История России </a:t>
            </a:r>
            <a:r>
              <a:rPr lang="en-US" b="1" i="1" dirty="0" smtClean="0">
                <a:latin typeface="Arial Unicode MS" pitchFamily="34" charset="-128"/>
                <a:ea typeface="Arial Unicode MS" pitchFamily="34" charset="-128"/>
                <a:cs typeface="Arial Unicode MS" pitchFamily="34" charset="-128"/>
              </a:rPr>
              <a:t>XIX – XX </a:t>
            </a:r>
            <a:r>
              <a:rPr lang="ru-RU" b="1" i="1" dirty="0" smtClean="0">
                <a:latin typeface="Arial Unicode MS" pitchFamily="34" charset="-128"/>
                <a:ea typeface="Arial Unicode MS" pitchFamily="34" charset="-128"/>
                <a:cs typeface="Arial Unicode MS" pitchFamily="34" charset="-128"/>
              </a:rPr>
              <a:t>вв.</a:t>
            </a:r>
          </a:p>
          <a:p>
            <a:r>
              <a:rPr lang="ru-RU" b="1" i="1" dirty="0" smtClean="0">
                <a:latin typeface="Arial Unicode MS" pitchFamily="34" charset="-128"/>
                <a:ea typeface="Arial Unicode MS" pitchFamily="34" charset="-128"/>
                <a:cs typeface="Arial Unicode MS" pitchFamily="34" charset="-128"/>
              </a:rPr>
              <a:t>Современная отечественная история</a:t>
            </a:r>
          </a:p>
          <a:p>
            <a:r>
              <a:rPr lang="ru-RU" b="1" i="1" dirty="0" smtClean="0">
                <a:latin typeface="Arial Unicode MS" pitchFamily="34" charset="-128"/>
                <a:ea typeface="Arial Unicode MS" pitchFamily="34" charset="-128"/>
                <a:cs typeface="Arial Unicode MS" pitchFamily="34" charset="-128"/>
              </a:rPr>
              <a:t>Всеобщая история</a:t>
            </a:r>
          </a:p>
          <a:p>
            <a:r>
              <a:rPr lang="ru-RU" b="1" i="1" dirty="0" smtClean="0">
                <a:latin typeface="Arial Unicode MS" pitchFamily="34" charset="-128"/>
                <a:ea typeface="Arial Unicode MS" pitchFamily="34" charset="-128"/>
                <a:cs typeface="Arial Unicode MS" pitchFamily="34" charset="-128"/>
              </a:rPr>
              <a:t>Актуальные проблемы военной истории</a:t>
            </a:r>
          </a:p>
          <a:p>
            <a:r>
              <a:rPr lang="ru-RU" b="1" i="1" dirty="0" smtClean="0">
                <a:latin typeface="Arial Unicode MS" pitchFamily="34" charset="-128"/>
                <a:ea typeface="Arial Unicode MS" pitchFamily="34" charset="-128"/>
                <a:cs typeface="Arial Unicode MS" pitchFamily="34" charset="-128"/>
              </a:rPr>
              <a:t>Международные отношения</a:t>
            </a:r>
          </a:p>
          <a:p>
            <a:r>
              <a:rPr lang="ru-RU" b="1" i="1" dirty="0" smtClean="0">
                <a:latin typeface="Arial Unicode MS" pitchFamily="34" charset="-128"/>
                <a:ea typeface="Arial Unicode MS" pitchFamily="34" charset="-128"/>
                <a:cs typeface="Arial Unicode MS" pitchFamily="34" charset="-128"/>
              </a:rPr>
              <a:t>Политология</a:t>
            </a:r>
          </a:p>
          <a:p>
            <a:r>
              <a:rPr lang="ru-RU" b="1" i="1" dirty="0" smtClean="0">
                <a:latin typeface="Arial Unicode MS" pitchFamily="34" charset="-128"/>
                <a:ea typeface="Arial Unicode MS" pitchFamily="34" charset="-128"/>
                <a:cs typeface="Arial Unicode MS" pitchFamily="34" charset="-128"/>
              </a:rPr>
              <a:t>Историческое краеведение</a:t>
            </a:r>
          </a:p>
          <a:p>
            <a:r>
              <a:rPr lang="ru-RU" b="1" i="1" dirty="0" smtClean="0">
                <a:latin typeface="Arial Unicode MS" pitchFamily="34" charset="-128"/>
                <a:ea typeface="Arial Unicode MS" pitchFamily="34" charset="-128"/>
                <a:cs typeface="Arial Unicode MS" pitchFamily="34" charset="-128"/>
              </a:rPr>
              <a:t>Культура Нижегородского края</a:t>
            </a:r>
          </a:p>
          <a:p>
            <a:r>
              <a:rPr lang="ru-RU" b="1" i="1" dirty="0" smtClean="0">
                <a:latin typeface="Arial Unicode MS" pitchFamily="34" charset="-128"/>
                <a:ea typeface="Arial Unicode MS" pitchFamily="34" charset="-128"/>
                <a:cs typeface="Arial Unicode MS" pitchFamily="34" charset="-128"/>
              </a:rPr>
              <a:t>Нижегородская </a:t>
            </a:r>
            <a:r>
              <a:rPr lang="ru-RU" b="1" i="1" dirty="0" err="1" smtClean="0">
                <a:latin typeface="Arial Unicode MS" pitchFamily="34" charset="-128"/>
                <a:ea typeface="Arial Unicode MS" pitchFamily="34" charset="-128"/>
                <a:cs typeface="Arial Unicode MS" pitchFamily="34" charset="-128"/>
              </a:rPr>
              <a:t>биографика</a:t>
            </a:r>
            <a:endParaRPr lang="ru-RU" b="1" i="1" dirty="0" smtClean="0">
              <a:latin typeface="Arial Unicode MS" pitchFamily="34" charset="-128"/>
              <a:ea typeface="Arial Unicode MS" pitchFamily="34" charset="-128"/>
              <a:cs typeface="Arial Unicode MS" pitchFamily="34" charset="-128"/>
            </a:endParaRPr>
          </a:p>
          <a:p>
            <a:endParaRPr lang="ru-RU" dirty="0" smtClean="0"/>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Задания 18</a:t>
            </a:r>
            <a:endParaRPr lang="ru-RU" dirty="0">
              <a:latin typeface="Arial" pitchFamily="34" charset="0"/>
              <a:cs typeface="Arial" pitchFamily="34" charset="0"/>
            </a:endParaRPr>
          </a:p>
        </p:txBody>
      </p:sp>
      <p:sp>
        <p:nvSpPr>
          <p:cNvPr id="3" name="Содержимое 2"/>
          <p:cNvSpPr>
            <a:spLocks noGrp="1"/>
          </p:cNvSpPr>
          <p:nvPr>
            <p:ph idx="1"/>
          </p:nvPr>
        </p:nvSpPr>
        <p:spPr>
          <a:xfrm>
            <a:off x="428596" y="1000108"/>
            <a:ext cx="8229600" cy="4983179"/>
          </a:xfrm>
        </p:spPr>
        <p:txBody>
          <a:bodyPr>
            <a:normAutofit fontScale="92500" lnSpcReduction="20000"/>
          </a:bodyPr>
          <a:lstStyle/>
          <a:p>
            <a:pPr marL="0" indent="0">
              <a:buNone/>
            </a:pPr>
            <a:r>
              <a:rPr lang="ru-RU" b="1" dirty="0" smtClean="0">
                <a:latin typeface="Arial Unicode MS" pitchFamily="34" charset="-128"/>
                <a:ea typeface="Arial Unicode MS" pitchFamily="34" charset="-128"/>
                <a:cs typeface="Arial Unicode MS" pitchFamily="34" charset="-128"/>
              </a:rPr>
              <a:t>Что  из  перечисленного  </a:t>
            </a:r>
            <a:r>
              <a:rPr lang="ru-RU" dirty="0" smtClean="0">
                <a:latin typeface="Arial Unicode MS" pitchFamily="34" charset="-128"/>
                <a:ea typeface="Arial Unicode MS" pitchFamily="34" charset="-128"/>
                <a:cs typeface="Arial Unicode MS" pitchFamily="34" charset="-128"/>
              </a:rPr>
              <a:t>стало  одной  из  причин (предпосылок)  начала проведения в России Великих реформ 1860–1870-х гг.? </a:t>
            </a:r>
          </a:p>
          <a:p>
            <a:pPr marL="0" indent="0">
              <a:buNone/>
            </a:pPr>
            <a:r>
              <a:rPr lang="ru-RU" dirty="0" smtClean="0">
                <a:latin typeface="Arial Unicode MS" pitchFamily="34" charset="-128"/>
                <a:ea typeface="Arial Unicode MS" pitchFamily="34" charset="-128"/>
                <a:cs typeface="Arial Unicode MS" pitchFamily="34" charset="-128"/>
              </a:rPr>
              <a:t>– неудачное завершение русско-японской войны </a:t>
            </a:r>
          </a:p>
          <a:p>
            <a:pPr marL="0" indent="0">
              <a:buNone/>
            </a:pPr>
            <a:r>
              <a:rPr lang="ru-RU" dirty="0" smtClean="0">
                <a:latin typeface="Arial Unicode MS" pitchFamily="34" charset="-128"/>
                <a:ea typeface="Arial Unicode MS" pitchFamily="34" charset="-128"/>
                <a:cs typeface="Arial Unicode MS" pitchFamily="34" charset="-128"/>
              </a:rPr>
              <a:t>– покушение Д.В. Каракозова на императора Александра II </a:t>
            </a:r>
          </a:p>
          <a:p>
            <a:pPr marL="0" indent="0">
              <a:buNone/>
            </a:pPr>
            <a:r>
              <a:rPr lang="ru-RU" dirty="0" smtClean="0">
                <a:latin typeface="Arial Unicode MS" pitchFamily="34" charset="-128"/>
                <a:ea typeface="Arial Unicode MS" pitchFamily="34" charset="-128"/>
                <a:cs typeface="Arial Unicode MS" pitchFamily="34" charset="-128"/>
              </a:rPr>
              <a:t>– неудачи России в Крымской войне </a:t>
            </a:r>
          </a:p>
          <a:p>
            <a:pPr marL="0" indent="0">
              <a:buNone/>
            </a:pPr>
            <a:r>
              <a:rPr lang="ru-RU" dirty="0" smtClean="0">
                <a:latin typeface="Arial Unicode MS" pitchFamily="34" charset="-128"/>
                <a:ea typeface="Arial Unicode MS" pitchFamily="34" charset="-128"/>
                <a:cs typeface="Arial Unicode MS" pitchFamily="34" charset="-128"/>
              </a:rPr>
              <a:t>– создание организации «Народная воля» </a:t>
            </a:r>
          </a:p>
          <a:p>
            <a:pPr marL="0" indent="0">
              <a:buNone/>
            </a:pPr>
            <a:r>
              <a:rPr lang="ru-RU" b="1" dirty="0" smtClean="0">
                <a:latin typeface="Arial Unicode MS" pitchFamily="34" charset="-128"/>
                <a:ea typeface="Arial Unicode MS" pitchFamily="34" charset="-128"/>
                <a:cs typeface="Arial Unicode MS" pitchFamily="34" charset="-128"/>
              </a:rPr>
              <a:t>Объясните,</a:t>
            </a:r>
            <a:r>
              <a:rPr lang="ru-RU" dirty="0" smtClean="0">
                <a:latin typeface="Arial Unicode MS" pitchFamily="34" charset="-128"/>
                <a:ea typeface="Arial Unicode MS" pitchFamily="34" charset="-128"/>
                <a:cs typeface="Arial Unicode MS" pitchFamily="34" charset="-128"/>
              </a:rPr>
              <a:t>  как  выбранное  Вами  положение  связано  с  началом  проведения  в России Великих реформ 1860–1870-х гг. </a:t>
            </a:r>
            <a:endParaRPr lang="ru-RU" dirty="0">
              <a:latin typeface="Arial Unicode MS" pitchFamily="34" charset="-128"/>
              <a:ea typeface="Arial Unicode MS" pitchFamily="34" charset="-128"/>
              <a:cs typeface="Arial Unicode MS" pitchFamily="34" charset="-128"/>
            </a:endParaRPr>
          </a:p>
        </p:txBody>
      </p:sp>
      <p:sp>
        <p:nvSpPr>
          <p:cNvPr id="4" name="Прямоугольник 3"/>
          <p:cNvSpPr/>
          <p:nvPr/>
        </p:nvSpPr>
        <p:spPr>
          <a:xfrm>
            <a:off x="7500958" y="6072206"/>
            <a:ext cx="1357322" cy="571504"/>
          </a:xfrm>
          <a:prstGeom prst="rect">
            <a:avLst/>
          </a:prstGeom>
          <a:solidFill>
            <a:schemeClr val="accent1">
              <a:lumMod val="40000"/>
              <a:lumOff val="6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C00000"/>
                </a:solidFill>
              </a:rPr>
              <a:t>2 балла</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sz="3600" b="1" dirty="0" smtClean="0">
                <a:ln w="1905">
                  <a:solidFill>
                    <a:schemeClr val="accent6">
                      <a:lumMod val="50000"/>
                    </a:schemeClr>
                  </a:solidFill>
                </a:ln>
                <a:solidFill>
                  <a:srgbClr val="FF3300"/>
                </a:solidFill>
                <a:effectLst>
                  <a:innerShdw blurRad="69850" dist="43180" dir="5400000">
                    <a:srgbClr val="000000">
                      <a:alpha val="65000"/>
                    </a:srgbClr>
                  </a:innerShdw>
                </a:effectLst>
              </a:rPr>
              <a:t>Задания 19</a:t>
            </a:r>
            <a:endParaRPr lang="ru-RU" sz="3600" dirty="0"/>
          </a:p>
        </p:txBody>
      </p:sp>
      <p:sp>
        <p:nvSpPr>
          <p:cNvPr id="3" name="Содержимое 2"/>
          <p:cNvSpPr>
            <a:spLocks noGrp="1"/>
          </p:cNvSpPr>
          <p:nvPr>
            <p:ph idx="1"/>
          </p:nvPr>
        </p:nvSpPr>
        <p:spPr>
          <a:xfrm>
            <a:off x="457200" y="928670"/>
            <a:ext cx="8401080" cy="5197493"/>
          </a:xfrm>
        </p:spPr>
        <p:txBody>
          <a:bodyPr>
            <a:normAutofit fontScale="70000" lnSpcReduction="20000"/>
          </a:bodyPr>
          <a:lstStyle/>
          <a:p>
            <a:pPr marL="0" indent="0">
              <a:buNone/>
            </a:pPr>
            <a:r>
              <a:rPr lang="ru-RU" b="1" i="1" dirty="0" smtClean="0">
                <a:latin typeface="Arial" pitchFamily="34" charset="0"/>
                <a:cs typeface="Arial" pitchFamily="34" charset="0"/>
              </a:rPr>
              <a:t>Прочитайте текст, который содержит </a:t>
            </a:r>
            <a:r>
              <a:rPr lang="ru-RU" b="1" i="1" dirty="0" smtClean="0">
                <a:solidFill>
                  <a:srgbClr val="002060"/>
                </a:solidFill>
                <a:latin typeface="Arial" pitchFamily="34" charset="0"/>
                <a:cs typeface="Arial" pitchFamily="34" charset="0"/>
              </a:rPr>
              <a:t>две фактические ошибки.</a:t>
            </a:r>
            <a:r>
              <a:rPr lang="ru-RU" b="1" i="1" dirty="0" smtClean="0">
                <a:latin typeface="Arial" pitchFamily="34" charset="0"/>
                <a:cs typeface="Arial" pitchFamily="34" charset="0"/>
              </a:rPr>
              <a:t> </a:t>
            </a:r>
          </a:p>
          <a:p>
            <a:pPr marL="0" indent="0">
              <a:buNone/>
            </a:pPr>
            <a:r>
              <a:rPr lang="ru-RU" dirty="0" smtClean="0">
                <a:latin typeface="Arial" pitchFamily="34" charset="0"/>
                <a:cs typeface="Arial" pitchFamily="34" charset="0"/>
              </a:rPr>
              <a:t>В  период  правления  Николая I  большое  внимание  уделялось  вопросам идеологии.  Министр  народного  просвещения  граф  С.С.  Уваров  выработал </a:t>
            </a:r>
          </a:p>
          <a:p>
            <a:pPr marL="0" indent="0">
              <a:buNone/>
            </a:pPr>
            <a:r>
              <a:rPr lang="ru-RU" dirty="0" smtClean="0">
                <a:latin typeface="Arial" pitchFamily="34" charset="0"/>
                <a:cs typeface="Arial" pitchFamily="34" charset="0"/>
              </a:rPr>
              <a:t>формулу «православие,  демократия,  народность»,  которая  должна  была определять  основное  направление  официальной  политики.  Общественная </a:t>
            </a:r>
          </a:p>
          <a:p>
            <a:pPr marL="0" indent="0">
              <a:buNone/>
            </a:pPr>
            <a:r>
              <a:rPr lang="ru-RU" dirty="0" smtClean="0">
                <a:latin typeface="Arial" pitchFamily="34" charset="0"/>
                <a:cs typeface="Arial" pitchFamily="34" charset="0"/>
              </a:rPr>
              <a:t>жизнь страны в  это время характеризовалась наличием различных кружков, где  главную  роль  играли  так  называемые  декабристы  и  славянофилы,  спорившие о судьбе России и её исторических перспективах.</a:t>
            </a:r>
          </a:p>
          <a:p>
            <a:pPr marL="0" indent="0">
              <a:buNone/>
            </a:pPr>
            <a:endParaRPr lang="ru-RU" dirty="0" smtClean="0">
              <a:latin typeface="Arial" pitchFamily="34" charset="0"/>
              <a:cs typeface="Arial" pitchFamily="34" charset="0"/>
            </a:endParaRPr>
          </a:p>
          <a:p>
            <a:pPr marL="0" indent="0">
              <a:buNone/>
            </a:pPr>
            <a:r>
              <a:rPr lang="ru-RU" dirty="0" smtClean="0">
                <a:latin typeface="Arial" pitchFamily="34" charset="0"/>
                <a:cs typeface="Arial" pitchFamily="34" charset="0"/>
              </a:rPr>
              <a:t>Найдите фактические  ошибки  и  исправьте  их. Ответ  оформите  следующим  образом (обязательно заполните обе колонки таблицы).</a:t>
            </a:r>
            <a:endParaRPr lang="ru-RU" dirty="0">
              <a:latin typeface="Arial" pitchFamily="34" charset="0"/>
              <a:cs typeface="Arial" pitchFamily="34" charset="0"/>
            </a:endParaRPr>
          </a:p>
        </p:txBody>
      </p:sp>
      <p:sp>
        <p:nvSpPr>
          <p:cNvPr id="4" name="Прямоугольник 3"/>
          <p:cNvSpPr/>
          <p:nvPr/>
        </p:nvSpPr>
        <p:spPr>
          <a:xfrm>
            <a:off x="6929454" y="5643578"/>
            <a:ext cx="1357322" cy="571504"/>
          </a:xfrm>
          <a:prstGeom prst="rect">
            <a:avLst/>
          </a:prstGeom>
          <a:solidFill>
            <a:srgbClr val="FFFF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C00000"/>
                </a:solidFill>
              </a:rPr>
              <a:t>3 балла</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lum bright="-10000" contrast="30000"/>
          </a:blip>
          <a:srcRect/>
          <a:stretch>
            <a:fillRect/>
          </a:stretch>
        </p:blipFill>
        <p:spPr bwMode="auto">
          <a:xfrm>
            <a:off x="214282" y="428604"/>
            <a:ext cx="8736178"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Задания 20</a:t>
            </a:r>
            <a:endParaRPr lang="ru-RU" dirty="0">
              <a:latin typeface="Arial" pitchFamily="34" charset="0"/>
              <a:cs typeface="Arial" pitchFamily="34" charset="0"/>
            </a:endParaRPr>
          </a:p>
        </p:txBody>
      </p:sp>
      <p:sp>
        <p:nvSpPr>
          <p:cNvPr id="3" name="Содержимое 2"/>
          <p:cNvSpPr>
            <a:spLocks noGrp="1"/>
          </p:cNvSpPr>
          <p:nvPr>
            <p:ph idx="1"/>
          </p:nvPr>
        </p:nvSpPr>
        <p:spPr>
          <a:xfrm>
            <a:off x="457200" y="1142985"/>
            <a:ext cx="8229600" cy="4286280"/>
          </a:xfrm>
        </p:spPr>
        <p:txBody>
          <a:bodyPr>
            <a:normAutofit fontScale="92500" lnSpcReduction="20000"/>
          </a:bodyPr>
          <a:lstStyle/>
          <a:p>
            <a:pPr>
              <a:buNone/>
            </a:pPr>
            <a:r>
              <a:rPr lang="ru-RU" dirty="0" smtClean="0">
                <a:latin typeface="Arial" pitchFamily="34" charset="0"/>
                <a:cs typeface="Arial" pitchFamily="34" charset="0"/>
              </a:rPr>
              <a:t>Существует  точка  зрения,  что,  несмотря  на  наличие  общих  черт,  народные восстания  под  предводительством  С.Т.  Разина  и  под  предводительством Е.И. Пугачёва  имели  различия.  </a:t>
            </a:r>
          </a:p>
          <a:p>
            <a:pPr>
              <a:buNone/>
            </a:pPr>
            <a:r>
              <a:rPr lang="ru-RU" dirty="0" smtClean="0">
                <a:latin typeface="Arial" pitchFamily="34" charset="0"/>
                <a:cs typeface="Arial" pitchFamily="34" charset="0"/>
              </a:rPr>
              <a:t>Приведите  не  менее  двух  фактов, подтверждающих эти различия. </a:t>
            </a:r>
          </a:p>
          <a:p>
            <a:pPr>
              <a:buNone/>
            </a:pPr>
            <a:r>
              <a:rPr lang="ru-RU" dirty="0" smtClean="0">
                <a:latin typeface="Arial" pitchFamily="34" charset="0"/>
                <a:cs typeface="Arial" pitchFamily="34" charset="0"/>
              </a:rPr>
              <a:t> </a:t>
            </a:r>
          </a:p>
          <a:p>
            <a:pPr>
              <a:buNone/>
            </a:pPr>
            <a:r>
              <a:rPr lang="ru-RU" dirty="0" smtClean="0">
                <a:latin typeface="Arial" pitchFamily="34" charset="0"/>
                <a:cs typeface="Arial" pitchFamily="34" charset="0"/>
              </a:rPr>
              <a:t> </a:t>
            </a:r>
          </a:p>
          <a:p>
            <a:pPr>
              <a:buNone/>
            </a:pPr>
            <a:r>
              <a:rPr lang="ru-RU" dirty="0" smtClean="0">
                <a:latin typeface="Arial" pitchFamily="34" charset="0"/>
                <a:cs typeface="Arial" pitchFamily="34" charset="0"/>
              </a:rPr>
              <a:t> </a:t>
            </a:r>
            <a:endParaRPr lang="ru-RU" dirty="0">
              <a:latin typeface="Arial" pitchFamily="34" charset="0"/>
              <a:cs typeface="Arial" pitchFamily="34" charset="0"/>
            </a:endParaRPr>
          </a:p>
        </p:txBody>
      </p:sp>
      <p:sp>
        <p:nvSpPr>
          <p:cNvPr id="4" name="Прямоугольник 3"/>
          <p:cNvSpPr/>
          <p:nvPr/>
        </p:nvSpPr>
        <p:spPr>
          <a:xfrm>
            <a:off x="7215206" y="4500570"/>
            <a:ext cx="1357322" cy="571504"/>
          </a:xfrm>
          <a:prstGeom prst="rect">
            <a:avLst/>
          </a:prstGeom>
          <a:solidFill>
            <a:schemeClr val="accent1">
              <a:lumMod val="40000"/>
              <a:lumOff val="6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C00000"/>
                </a:solidFill>
              </a:rPr>
              <a:t>2 балла</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Задания 21</a:t>
            </a:r>
            <a:endParaRPr lang="ru-RU" dirty="0">
              <a:latin typeface="Arial" pitchFamily="34" charset="0"/>
              <a:cs typeface="Arial" pitchFamily="34" charset="0"/>
            </a:endParaRPr>
          </a:p>
        </p:txBody>
      </p:sp>
      <p:sp>
        <p:nvSpPr>
          <p:cNvPr id="3" name="Содержимое 2"/>
          <p:cNvSpPr>
            <a:spLocks noGrp="1"/>
          </p:cNvSpPr>
          <p:nvPr>
            <p:ph idx="1"/>
          </p:nvPr>
        </p:nvSpPr>
        <p:spPr>
          <a:xfrm>
            <a:off x="457200" y="1142984"/>
            <a:ext cx="8229600" cy="4983179"/>
          </a:xfrm>
        </p:spPr>
        <p:txBody>
          <a:bodyPr>
            <a:normAutofit fontScale="77500" lnSpcReduction="20000"/>
          </a:bodyPr>
          <a:lstStyle/>
          <a:p>
            <a:pPr marL="0" indent="0">
              <a:buNone/>
            </a:pPr>
            <a:r>
              <a:rPr lang="ru-RU" dirty="0" smtClean="0">
                <a:latin typeface="Arial Unicode MS" pitchFamily="34" charset="-128"/>
                <a:ea typeface="Arial Unicode MS" pitchFamily="34" charset="-128"/>
                <a:cs typeface="Arial Unicode MS" pitchFamily="34" charset="-128"/>
              </a:rPr>
              <a:t>Будущий известный писатель, гимназист из Одессы, был отчислен из пятого класса  гимназии  после  издания  документа,  вошедшего  в  историю  как циркуляр «о  кухаркиных  детях».  Причиной  стало,  как  он  писал  в автобиографической повести, его «низкое происхождение». </a:t>
            </a:r>
          </a:p>
          <a:p>
            <a:pPr marL="0" indent="0">
              <a:buNone/>
            </a:pPr>
            <a:r>
              <a:rPr lang="ru-RU" dirty="0" smtClean="0">
                <a:latin typeface="Arial Unicode MS" pitchFamily="34" charset="-128"/>
                <a:ea typeface="Arial Unicode MS" pitchFamily="34" charset="-128"/>
                <a:cs typeface="Arial Unicode MS" pitchFamily="34" charset="-128"/>
              </a:rPr>
              <a:t>1. Назовите императора, в период правления которого был издан упомянутый  циркуляр. </a:t>
            </a:r>
          </a:p>
          <a:p>
            <a:pPr marL="0" indent="0">
              <a:buNone/>
            </a:pPr>
            <a:r>
              <a:rPr lang="ru-RU" dirty="0" smtClean="0">
                <a:latin typeface="Arial Unicode MS" pitchFamily="34" charset="-128"/>
                <a:ea typeface="Arial Unicode MS" pitchFamily="34" charset="-128"/>
                <a:cs typeface="Arial Unicode MS" pitchFamily="34" charset="-128"/>
              </a:rPr>
              <a:t>2.  Укажите  название  политики,  проводившейся  в  период  правления  этого  императора,  нацеленной  на  пересмотр  преобразований,  проведённых  его отцом. </a:t>
            </a:r>
          </a:p>
          <a:p>
            <a:pPr marL="0" indent="0">
              <a:buNone/>
            </a:pPr>
            <a:r>
              <a:rPr lang="ru-RU" dirty="0" smtClean="0">
                <a:latin typeface="Arial Unicode MS" pitchFamily="34" charset="-128"/>
                <a:ea typeface="Arial Unicode MS" pitchFamily="34" charset="-128"/>
                <a:cs typeface="Arial Unicode MS" pitchFamily="34" charset="-128"/>
              </a:rPr>
              <a:t>3.  Почему,  по  мнению  правительства,  дети «низкого  происхождения»  не должны были получать гимназическое образование?</a:t>
            </a:r>
            <a:endParaRPr lang="ru-RU" dirty="0">
              <a:latin typeface="Arial Unicode MS" pitchFamily="34" charset="-128"/>
              <a:ea typeface="Arial Unicode MS" pitchFamily="34" charset="-128"/>
              <a:cs typeface="Arial Unicode MS" pitchFamily="34" charset="-128"/>
            </a:endParaRPr>
          </a:p>
        </p:txBody>
      </p:sp>
      <p:sp>
        <p:nvSpPr>
          <p:cNvPr id="4" name="Прямоугольник 3"/>
          <p:cNvSpPr/>
          <p:nvPr/>
        </p:nvSpPr>
        <p:spPr>
          <a:xfrm>
            <a:off x="7286644" y="5857892"/>
            <a:ext cx="1357322" cy="571504"/>
          </a:xfrm>
          <a:prstGeom prst="rect">
            <a:avLst/>
          </a:prstGeom>
          <a:solidFill>
            <a:srgbClr val="FFFF00"/>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rgbClr val="C00000"/>
                </a:solidFill>
              </a:rPr>
              <a:t>3 балла</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fontScale="90000"/>
          </a:bodyPr>
          <a:lstStyle/>
          <a:p>
            <a: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Перспективная модель</a:t>
            </a:r>
            <a:b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br>
            <a: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изменения </a:t>
            </a:r>
            <a:r>
              <a:rPr lang="ru-RU" b="1" dirty="0" err="1"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КИМа</a:t>
            </a:r>
            <a:endParaRPr lang="ru-RU" dirty="0"/>
          </a:p>
        </p:txBody>
      </p:sp>
      <p:sp>
        <p:nvSpPr>
          <p:cNvPr id="3" name="Содержимое 2"/>
          <p:cNvSpPr>
            <a:spLocks noGrp="1"/>
          </p:cNvSpPr>
          <p:nvPr>
            <p:ph idx="1"/>
          </p:nvPr>
        </p:nvSpPr>
        <p:spPr>
          <a:xfrm>
            <a:off x="214282" y="1357298"/>
            <a:ext cx="8472518" cy="5072098"/>
          </a:xfrm>
        </p:spPr>
        <p:txBody>
          <a:bodyPr>
            <a:normAutofit fontScale="70000" lnSpcReduction="20000"/>
          </a:bodyPr>
          <a:lstStyle/>
          <a:p>
            <a:pPr>
              <a:buNone/>
            </a:pPr>
            <a:r>
              <a:rPr lang="ru-RU" b="1" i="1" dirty="0" smtClean="0">
                <a:latin typeface="Arial Unicode MS" pitchFamily="34" charset="-128"/>
                <a:ea typeface="Arial Unicode MS" pitchFamily="34" charset="-128"/>
                <a:cs typeface="Arial Unicode MS" pitchFamily="34" charset="-128"/>
              </a:rPr>
              <a:t>Прочитайте перечень событий, процессов из истории зарубежных </a:t>
            </a:r>
            <a:r>
              <a:rPr lang="ru-RU" b="1" i="1" dirty="0" smtClean="0">
                <a:latin typeface="Arial Unicode MS" pitchFamily="34" charset="-128"/>
                <a:ea typeface="Arial Unicode MS" pitchFamily="34" charset="-128"/>
                <a:cs typeface="Arial Unicode MS" pitchFamily="34" charset="-128"/>
              </a:rPr>
              <a:t>стран и </a:t>
            </a:r>
            <a:r>
              <a:rPr lang="ru-RU" b="1" i="1" dirty="0" smtClean="0">
                <a:latin typeface="Arial Unicode MS" pitchFamily="34" charset="-128"/>
                <a:ea typeface="Arial Unicode MS" pitchFamily="34" charset="-128"/>
                <a:cs typeface="Arial Unicode MS" pitchFamily="34" charset="-128"/>
              </a:rPr>
              <a:t>выполните задания 12 – 14</a:t>
            </a:r>
            <a:r>
              <a:rPr lang="ru-RU" b="1" i="1" dirty="0" smtClean="0">
                <a:latin typeface="Arial Unicode MS" pitchFamily="34" charset="-128"/>
                <a:ea typeface="Arial Unicode MS" pitchFamily="34" charset="-128"/>
                <a:cs typeface="Arial Unicode MS" pitchFamily="34" charset="-128"/>
              </a:rPr>
              <a:t>.</a:t>
            </a:r>
          </a:p>
          <a:p>
            <a:pPr>
              <a:buNone/>
            </a:pPr>
            <a:r>
              <a:rPr lang="ru-RU" dirty="0" smtClean="0">
                <a:latin typeface="Arial Unicode MS" pitchFamily="34" charset="-128"/>
                <a:ea typeface="Arial Unicode MS" pitchFamily="34" charset="-128"/>
                <a:cs typeface="Arial Unicode MS" pitchFamily="34" charset="-128"/>
              </a:rPr>
              <a:t>1) Греко-Персидские войны</a:t>
            </a:r>
          </a:p>
          <a:p>
            <a:pPr>
              <a:buNone/>
            </a:pPr>
            <a:r>
              <a:rPr lang="ru-RU" dirty="0" smtClean="0">
                <a:latin typeface="Arial Unicode MS" pitchFamily="34" charset="-128"/>
                <a:ea typeface="Arial Unicode MS" pitchFamily="34" charset="-128"/>
                <a:cs typeface="Arial Unicode MS" pitchFamily="34" charset="-128"/>
              </a:rPr>
              <a:t>2) Столетняя война</a:t>
            </a:r>
          </a:p>
          <a:p>
            <a:pPr>
              <a:buNone/>
            </a:pPr>
            <a:r>
              <a:rPr lang="ru-RU" dirty="0" smtClean="0">
                <a:latin typeface="Arial Unicode MS" pitchFamily="34" charset="-128"/>
                <a:ea typeface="Arial Unicode MS" pitchFamily="34" charset="-128"/>
                <a:cs typeface="Arial Unicode MS" pitchFamily="34" charset="-128"/>
              </a:rPr>
              <a:t>3) Реформации в Германии</a:t>
            </a:r>
          </a:p>
          <a:p>
            <a:pPr>
              <a:buNone/>
            </a:pPr>
            <a:r>
              <a:rPr lang="ru-RU" dirty="0" smtClean="0">
                <a:latin typeface="Arial Unicode MS" pitchFamily="34" charset="-128"/>
                <a:ea typeface="Arial Unicode MS" pitchFamily="34" charset="-128"/>
                <a:cs typeface="Arial Unicode MS" pitchFamily="34" charset="-128"/>
              </a:rPr>
              <a:t>4) война за независимость британских колоний в Северной </a:t>
            </a:r>
            <a:r>
              <a:rPr lang="ru-RU" dirty="0" smtClean="0">
                <a:latin typeface="Arial Unicode MS" pitchFamily="34" charset="-128"/>
                <a:ea typeface="Arial Unicode MS" pitchFamily="34" charset="-128"/>
                <a:cs typeface="Arial Unicode MS" pitchFamily="34" charset="-128"/>
              </a:rPr>
              <a:t>Америке</a:t>
            </a:r>
          </a:p>
          <a:p>
            <a:pPr marL="514350" indent="-514350">
              <a:buFont typeface="+mj-lt"/>
              <a:buAutoNum type="arabicPeriod"/>
            </a:pPr>
            <a:r>
              <a:rPr lang="ru-RU" dirty="0" smtClean="0">
                <a:latin typeface="Arial" pitchFamily="34" charset="0"/>
                <a:cs typeface="Arial" pitchFamily="34" charset="0"/>
              </a:rPr>
              <a:t>Участником какого из перечисленных событий, процессов был М. </a:t>
            </a:r>
            <a:r>
              <a:rPr lang="ru-RU" dirty="0" smtClean="0">
                <a:latin typeface="Arial" pitchFamily="34" charset="0"/>
                <a:cs typeface="Arial" pitchFamily="34" charset="0"/>
              </a:rPr>
              <a:t>Лютер? Укажите </a:t>
            </a:r>
            <a:r>
              <a:rPr lang="ru-RU" dirty="0" smtClean="0">
                <a:latin typeface="Arial" pitchFamily="34" charset="0"/>
                <a:cs typeface="Arial" pitchFamily="34" charset="0"/>
              </a:rPr>
              <a:t>порядковый номер этого события, процесса</a:t>
            </a:r>
            <a:r>
              <a:rPr lang="ru-RU" dirty="0" smtClean="0">
                <a:latin typeface="Arial" pitchFamily="34" charset="0"/>
                <a:cs typeface="Arial" pitchFamily="34" charset="0"/>
              </a:rPr>
              <a:t>.</a:t>
            </a:r>
          </a:p>
          <a:p>
            <a:pPr marL="514350" indent="-514350">
              <a:buFont typeface="+mj-lt"/>
              <a:buAutoNum type="arabicPeriod"/>
            </a:pPr>
            <a:r>
              <a:rPr lang="ru-RU" dirty="0" smtClean="0">
                <a:latin typeface="Arial" pitchFamily="34" charset="0"/>
                <a:cs typeface="Arial" pitchFamily="34" charset="0"/>
              </a:rPr>
              <a:t>В ходе какого из перечисленных событий, процессов происходила </a:t>
            </a:r>
            <a:r>
              <a:rPr lang="ru-RU" dirty="0" smtClean="0">
                <a:latin typeface="Arial" pitchFamily="34" charset="0"/>
                <a:cs typeface="Arial" pitchFamily="34" charset="0"/>
              </a:rPr>
              <a:t>осада Орлеана</a:t>
            </a:r>
            <a:r>
              <a:rPr lang="ru-RU" dirty="0" smtClean="0">
                <a:latin typeface="Arial" pitchFamily="34" charset="0"/>
                <a:cs typeface="Arial" pitchFamily="34" charset="0"/>
              </a:rPr>
              <a:t>? Укажите порядковый номер этого события, </a:t>
            </a:r>
            <a:r>
              <a:rPr lang="ru-RU" dirty="0" smtClean="0">
                <a:latin typeface="Arial" pitchFamily="34" charset="0"/>
                <a:cs typeface="Arial" pitchFamily="34" charset="0"/>
              </a:rPr>
              <a:t>процесса</a:t>
            </a:r>
          </a:p>
          <a:p>
            <a:pPr marL="514350" indent="-514350">
              <a:buFont typeface="+mj-lt"/>
              <a:buAutoNum type="arabicPeriod"/>
            </a:pPr>
            <a:r>
              <a:rPr lang="ru-RU" dirty="0" smtClean="0">
                <a:latin typeface="Arial" pitchFamily="34" charset="0"/>
                <a:cs typeface="Arial" pitchFamily="34" charset="0"/>
              </a:rPr>
              <a:t>К какому событию, процессу имеет непосредственное отношение </a:t>
            </a:r>
            <a:r>
              <a:rPr lang="ru-RU" dirty="0" smtClean="0">
                <a:latin typeface="Arial" pitchFamily="34" charset="0"/>
                <a:cs typeface="Arial" pitchFamily="34" charset="0"/>
              </a:rPr>
              <a:t>данный исторический </a:t>
            </a:r>
            <a:r>
              <a:rPr lang="ru-RU" dirty="0" smtClean="0">
                <a:latin typeface="Arial" pitchFamily="34" charset="0"/>
                <a:cs typeface="Arial" pitchFamily="34" charset="0"/>
              </a:rPr>
              <a:t>источник? Укажите порядковый номер этого </a:t>
            </a:r>
            <a:r>
              <a:rPr lang="ru-RU" dirty="0" smtClean="0">
                <a:latin typeface="Arial" pitchFamily="34" charset="0"/>
                <a:cs typeface="Arial" pitchFamily="34" charset="0"/>
              </a:rPr>
              <a:t>события, процесса</a:t>
            </a:r>
            <a:r>
              <a:rPr lang="ru-RU" dirty="0" smtClean="0">
                <a:latin typeface="Arial" pitchFamily="34" charset="0"/>
                <a:cs typeface="Arial" pitchFamily="34" charset="0"/>
              </a:rPr>
              <a:t>.</a:t>
            </a:r>
            <a:endParaRPr lang="ru-RU" dirty="0">
              <a:latin typeface="Arial"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fontScale="90000"/>
          </a:bodyPr>
          <a:lstStyle/>
          <a:p>
            <a: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Перспективная модель</a:t>
            </a:r>
            <a:b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br>
            <a: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изменения </a:t>
            </a:r>
            <a:r>
              <a:rPr lang="ru-RU" b="1" dirty="0" err="1"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КИМа</a:t>
            </a:r>
            <a:endParaRPr lang="ru-RU" dirty="0"/>
          </a:p>
        </p:txBody>
      </p:sp>
      <p:sp>
        <p:nvSpPr>
          <p:cNvPr id="3" name="Содержимое 2"/>
          <p:cNvSpPr>
            <a:spLocks noGrp="1"/>
          </p:cNvSpPr>
          <p:nvPr>
            <p:ph idx="1"/>
          </p:nvPr>
        </p:nvSpPr>
        <p:spPr>
          <a:xfrm>
            <a:off x="214282" y="1357298"/>
            <a:ext cx="8715436" cy="5357850"/>
          </a:xfrm>
        </p:spPr>
        <p:txBody>
          <a:bodyPr>
            <a:normAutofit fontScale="70000" lnSpcReduction="20000"/>
          </a:bodyPr>
          <a:lstStyle/>
          <a:p>
            <a:pPr>
              <a:buNone/>
            </a:pPr>
            <a:r>
              <a:rPr lang="ru-RU" sz="3400" b="1" dirty="0" smtClean="0">
                <a:solidFill>
                  <a:srgbClr val="C00000"/>
                </a:solidFill>
                <a:latin typeface="Arial Unicode MS" pitchFamily="34" charset="-128"/>
                <a:ea typeface="Arial Unicode MS" pitchFamily="34" charset="-128"/>
                <a:cs typeface="Arial Unicode MS" pitchFamily="34" charset="-128"/>
              </a:rPr>
              <a:t>22. </a:t>
            </a:r>
            <a:r>
              <a:rPr lang="ru-RU" dirty="0" smtClean="0">
                <a:latin typeface="Arial Unicode MS" pitchFamily="34" charset="-128"/>
                <a:ea typeface="Arial Unicode MS" pitchFamily="34" charset="-128"/>
                <a:cs typeface="Arial Unicode MS" pitchFamily="34" charset="-128"/>
              </a:rPr>
              <a:t>Выберите </a:t>
            </a:r>
            <a:r>
              <a:rPr lang="ru-RU" dirty="0" smtClean="0">
                <a:latin typeface="Arial Unicode MS" pitchFamily="34" charset="-128"/>
                <a:ea typeface="Arial Unicode MS" pitchFamily="34" charset="-128"/>
                <a:cs typeface="Arial Unicode MS" pitchFamily="34" charset="-128"/>
              </a:rPr>
              <a:t>ОДИН из предложенных списков и напишите </a:t>
            </a:r>
            <a:r>
              <a:rPr lang="ru-RU" b="1" dirty="0" smtClean="0">
                <a:latin typeface="Arial Unicode MS" pitchFamily="34" charset="-128"/>
                <a:ea typeface="Arial Unicode MS" pitchFamily="34" charset="-128"/>
                <a:cs typeface="Arial Unicode MS" pitchFamily="34" charset="-128"/>
              </a:rPr>
              <a:t>небольшое историческое </a:t>
            </a:r>
            <a:r>
              <a:rPr lang="ru-RU" b="1" dirty="0" smtClean="0">
                <a:latin typeface="Arial Unicode MS" pitchFamily="34" charset="-128"/>
                <a:ea typeface="Arial Unicode MS" pitchFamily="34" charset="-128"/>
                <a:cs typeface="Arial Unicode MS" pitchFamily="34" charset="-128"/>
              </a:rPr>
              <a:t>сочинение</a:t>
            </a:r>
            <a:r>
              <a:rPr lang="ru-RU" dirty="0" smtClean="0">
                <a:latin typeface="Arial Unicode MS" pitchFamily="34" charset="-128"/>
                <a:ea typeface="Arial Unicode MS" pitchFamily="34" charset="-128"/>
                <a:cs typeface="Arial Unicode MS" pitchFamily="34" charset="-128"/>
              </a:rPr>
              <a:t>, в котором будут использованы </a:t>
            </a:r>
            <a:r>
              <a:rPr lang="ru-RU" b="1" i="1" dirty="0" smtClean="0">
                <a:latin typeface="Arial Unicode MS" pitchFamily="34" charset="-128"/>
                <a:ea typeface="Arial Unicode MS" pitchFamily="34" charset="-128"/>
                <a:cs typeface="Arial Unicode MS" pitchFamily="34" charset="-128"/>
              </a:rPr>
              <a:t>все его </a:t>
            </a:r>
            <a:r>
              <a:rPr lang="ru-RU" b="1" i="1" dirty="0" smtClean="0">
                <a:latin typeface="Arial Unicode MS" pitchFamily="34" charset="-128"/>
                <a:ea typeface="Arial Unicode MS" pitchFamily="34" charset="-128"/>
                <a:cs typeface="Arial Unicode MS" pitchFamily="34" charset="-128"/>
              </a:rPr>
              <a:t>элементы </a:t>
            </a:r>
            <a:r>
              <a:rPr lang="ru-RU" dirty="0" smtClean="0">
                <a:latin typeface="Arial Unicode MS" pitchFamily="34" charset="-128"/>
                <a:ea typeface="Arial Unicode MS" pitchFamily="34" charset="-128"/>
                <a:cs typeface="Arial Unicode MS" pitchFamily="34" charset="-128"/>
              </a:rPr>
              <a:t>(слова </a:t>
            </a:r>
            <a:r>
              <a:rPr lang="ru-RU" dirty="0" smtClean="0">
                <a:latin typeface="Arial Unicode MS" pitchFamily="34" charset="-128"/>
                <a:ea typeface="Arial Unicode MS" pitchFamily="34" charset="-128"/>
                <a:cs typeface="Arial Unicode MS" pitchFamily="34" charset="-128"/>
              </a:rPr>
              <a:t>и словосочетания). Слова и словосочетания из списка должны </a:t>
            </a:r>
            <a:r>
              <a:rPr lang="ru-RU" dirty="0" smtClean="0">
                <a:latin typeface="Arial Unicode MS" pitchFamily="34" charset="-128"/>
                <a:ea typeface="Arial Unicode MS" pitchFamily="34" charset="-128"/>
                <a:cs typeface="Arial Unicode MS" pitchFamily="34" charset="-128"/>
              </a:rPr>
              <a:t>быть использованы </a:t>
            </a:r>
            <a:r>
              <a:rPr lang="ru-RU" dirty="0" smtClean="0">
                <a:latin typeface="Arial Unicode MS" pitchFamily="34" charset="-128"/>
                <a:ea typeface="Arial Unicode MS" pitchFamily="34" charset="-128"/>
                <a:cs typeface="Arial Unicode MS" pitchFamily="34" charset="-128"/>
              </a:rPr>
              <a:t>в их историческом значении</a:t>
            </a:r>
            <a:r>
              <a:rPr lang="ru-RU" dirty="0" smtClean="0">
                <a:latin typeface="Arial Unicode MS" pitchFamily="34" charset="-128"/>
                <a:ea typeface="Arial Unicode MS" pitchFamily="34" charset="-128"/>
                <a:cs typeface="Arial Unicode MS" pitchFamily="34" charset="-128"/>
              </a:rPr>
              <a:t>.</a:t>
            </a:r>
          </a:p>
          <a:p>
            <a:pPr>
              <a:buNone/>
            </a:pPr>
            <a:r>
              <a:rPr lang="ru-RU" dirty="0" smtClean="0">
                <a:latin typeface="Arial Unicode MS" pitchFamily="34" charset="-128"/>
                <a:ea typeface="Arial Unicode MS" pitchFamily="34" charset="-128"/>
                <a:cs typeface="Arial Unicode MS" pitchFamily="34" charset="-128"/>
              </a:rPr>
              <a:t> </a:t>
            </a:r>
            <a:endParaRPr lang="ru-RU" sz="1400" dirty="0" smtClean="0">
              <a:latin typeface="Arial Unicode MS" pitchFamily="34" charset="-128"/>
              <a:ea typeface="Arial Unicode MS" pitchFamily="34" charset="-128"/>
              <a:cs typeface="Arial Unicode MS" pitchFamily="34" charset="-128"/>
            </a:endParaRPr>
          </a:p>
          <a:p>
            <a:pPr marL="180975" indent="-180975">
              <a:buClr>
                <a:srgbClr val="C00000"/>
              </a:buClr>
              <a:buFont typeface="+mj-lt"/>
              <a:buAutoNum type="arabicPeriod"/>
            </a:pPr>
            <a:r>
              <a:rPr lang="ru-RU" dirty="0" smtClean="0">
                <a:solidFill>
                  <a:srgbClr val="800000"/>
                </a:solidFill>
                <a:latin typeface="Arial" pitchFamily="34" charset="0"/>
                <a:cs typeface="Arial" pitchFamily="34" charset="0"/>
              </a:rPr>
              <a:t>1) Ганзейский союз; 2) приглашение князя; 3) посадник; </a:t>
            </a:r>
            <a:r>
              <a:rPr lang="ru-RU" dirty="0" smtClean="0">
                <a:solidFill>
                  <a:srgbClr val="800000"/>
                </a:solidFill>
                <a:latin typeface="Arial" pitchFamily="34" charset="0"/>
                <a:cs typeface="Arial" pitchFamily="34" charset="0"/>
              </a:rPr>
              <a:t>          4</a:t>
            </a:r>
            <a:r>
              <a:rPr lang="ru-RU" dirty="0" smtClean="0">
                <a:solidFill>
                  <a:srgbClr val="800000"/>
                </a:solidFill>
                <a:latin typeface="Arial" pitchFamily="34" charset="0"/>
                <a:cs typeface="Arial" pitchFamily="34" charset="0"/>
              </a:rPr>
              <a:t>) </a:t>
            </a:r>
            <a:r>
              <a:rPr lang="ru-RU" dirty="0" smtClean="0">
                <a:solidFill>
                  <a:srgbClr val="800000"/>
                </a:solidFill>
                <a:latin typeface="Arial" pitchFamily="34" charset="0"/>
                <a:cs typeface="Arial" pitchFamily="34" charset="0"/>
              </a:rPr>
              <a:t>вече; 5</a:t>
            </a:r>
            <a:r>
              <a:rPr lang="ru-RU" dirty="0" smtClean="0">
                <a:solidFill>
                  <a:srgbClr val="800000"/>
                </a:solidFill>
                <a:latin typeface="Arial" pitchFamily="34" charset="0"/>
                <a:cs typeface="Arial" pitchFamily="34" charset="0"/>
              </a:rPr>
              <a:t>) неплодородные земли; 6) распад Древнерусского государства</a:t>
            </a:r>
            <a:r>
              <a:rPr lang="ru-RU" dirty="0" smtClean="0">
                <a:solidFill>
                  <a:srgbClr val="800000"/>
                </a:solidFill>
                <a:latin typeface="Arial" pitchFamily="34" charset="0"/>
                <a:cs typeface="Arial" pitchFamily="34" charset="0"/>
              </a:rPr>
              <a:t>.</a:t>
            </a:r>
          </a:p>
          <a:p>
            <a:pPr marL="180975" indent="-180975">
              <a:buClr>
                <a:srgbClr val="C00000"/>
              </a:buClr>
              <a:buFont typeface="+mj-lt"/>
              <a:buAutoNum type="arabicPeriod"/>
            </a:pPr>
            <a:r>
              <a:rPr lang="ru-RU" dirty="0" smtClean="0">
                <a:solidFill>
                  <a:srgbClr val="800000"/>
                </a:solidFill>
                <a:latin typeface="Arial" pitchFamily="34" charset="0"/>
                <a:cs typeface="Arial" pitchFamily="34" charset="0"/>
              </a:rPr>
              <a:t>1) Лжедмитрий I; 2) Иван Болотников; 3) Второе народное </a:t>
            </a:r>
            <a:r>
              <a:rPr lang="ru-RU" dirty="0" smtClean="0">
                <a:solidFill>
                  <a:srgbClr val="800000"/>
                </a:solidFill>
                <a:latin typeface="Arial" pitchFamily="34" charset="0"/>
                <a:cs typeface="Arial" pitchFamily="34" charset="0"/>
              </a:rPr>
              <a:t>ополчение; 4</a:t>
            </a:r>
            <a:r>
              <a:rPr lang="ru-RU" dirty="0" smtClean="0">
                <a:solidFill>
                  <a:srgbClr val="800000"/>
                </a:solidFill>
                <a:latin typeface="Arial" pitchFamily="34" charset="0"/>
                <a:cs typeface="Arial" pitchFamily="34" charset="0"/>
              </a:rPr>
              <a:t>) Семибоярщина; 5) интервенция Речи </a:t>
            </a:r>
            <a:r>
              <a:rPr lang="ru-RU" dirty="0" err="1" smtClean="0">
                <a:solidFill>
                  <a:srgbClr val="800000"/>
                </a:solidFill>
                <a:latin typeface="Arial" pitchFamily="34" charset="0"/>
                <a:cs typeface="Arial" pitchFamily="34" charset="0"/>
              </a:rPr>
              <a:t>Посполитой</a:t>
            </a:r>
            <a:r>
              <a:rPr lang="ru-RU" dirty="0" smtClean="0">
                <a:solidFill>
                  <a:srgbClr val="800000"/>
                </a:solidFill>
                <a:latin typeface="Arial" pitchFamily="34" charset="0"/>
                <a:cs typeface="Arial" pitchFamily="34" charset="0"/>
              </a:rPr>
              <a:t>; 6) «чудесное </a:t>
            </a:r>
            <a:r>
              <a:rPr lang="ru-RU" dirty="0" smtClean="0">
                <a:solidFill>
                  <a:srgbClr val="800000"/>
                </a:solidFill>
                <a:latin typeface="Arial" pitchFamily="34" charset="0"/>
                <a:cs typeface="Arial" pitchFamily="34" charset="0"/>
              </a:rPr>
              <a:t>спасение» царевича </a:t>
            </a:r>
            <a:r>
              <a:rPr lang="ru-RU" dirty="0" smtClean="0">
                <a:solidFill>
                  <a:srgbClr val="800000"/>
                </a:solidFill>
                <a:latin typeface="Arial" pitchFamily="34" charset="0"/>
                <a:cs typeface="Arial" pitchFamily="34" charset="0"/>
              </a:rPr>
              <a:t>Дмитрия</a:t>
            </a:r>
            <a:r>
              <a:rPr lang="ru-RU" dirty="0" smtClean="0">
                <a:solidFill>
                  <a:srgbClr val="800000"/>
                </a:solidFill>
                <a:latin typeface="Arial" pitchFamily="34" charset="0"/>
                <a:cs typeface="Arial" pitchFamily="34" charset="0"/>
              </a:rPr>
              <a:t>.</a:t>
            </a:r>
          </a:p>
          <a:p>
            <a:pPr marL="180975" indent="-180975">
              <a:buClr>
                <a:srgbClr val="C00000"/>
              </a:buClr>
              <a:buFont typeface="+mj-lt"/>
              <a:buAutoNum type="arabicPeriod"/>
            </a:pPr>
            <a:r>
              <a:rPr lang="ru-RU" dirty="0" smtClean="0">
                <a:solidFill>
                  <a:srgbClr val="800000"/>
                </a:solidFill>
                <a:latin typeface="Arial" pitchFamily="34" charset="0"/>
                <a:cs typeface="Arial" pitchFamily="34" charset="0"/>
              </a:rPr>
              <a:t>1) Манифест «Об усовершенствовании государственного порядка</a:t>
            </a:r>
            <a:r>
              <a:rPr lang="ru-RU" dirty="0" smtClean="0">
                <a:solidFill>
                  <a:srgbClr val="800000"/>
                </a:solidFill>
                <a:latin typeface="Arial" pitchFamily="34" charset="0"/>
                <a:cs typeface="Arial" pitchFamily="34" charset="0"/>
              </a:rPr>
              <a:t>»»; 2</a:t>
            </a:r>
            <a:r>
              <a:rPr lang="ru-RU" dirty="0" smtClean="0">
                <a:solidFill>
                  <a:srgbClr val="800000"/>
                </a:solidFill>
                <a:latin typeface="Arial" pitchFamily="34" charset="0"/>
                <a:cs typeface="Arial" pitchFamily="34" charset="0"/>
              </a:rPr>
              <a:t>) петиция; 3) Всероссийская октябрьская политическая </a:t>
            </a:r>
            <a:r>
              <a:rPr lang="ru-RU" dirty="0" smtClean="0">
                <a:solidFill>
                  <a:srgbClr val="800000"/>
                </a:solidFill>
                <a:latin typeface="Arial" pitchFamily="34" charset="0"/>
                <a:cs typeface="Arial" pitchFamily="34" charset="0"/>
              </a:rPr>
              <a:t>стачка; 4</a:t>
            </a:r>
            <a:r>
              <a:rPr lang="ru-RU" dirty="0" smtClean="0">
                <a:solidFill>
                  <a:srgbClr val="800000"/>
                </a:solidFill>
                <a:latin typeface="Arial" pitchFamily="34" charset="0"/>
                <a:cs typeface="Arial" pitchFamily="34" charset="0"/>
              </a:rPr>
              <a:t>) броненосец «Князь Потёмкин-Таврический»; 5) «Кровавое воскресенье</a:t>
            </a:r>
            <a:r>
              <a:rPr lang="ru-RU" dirty="0" smtClean="0">
                <a:solidFill>
                  <a:srgbClr val="800000"/>
                </a:solidFill>
                <a:latin typeface="Arial" pitchFamily="34" charset="0"/>
                <a:cs typeface="Arial" pitchFamily="34" charset="0"/>
              </a:rPr>
              <a:t>»; 6</a:t>
            </a:r>
            <a:r>
              <a:rPr lang="ru-RU" dirty="0" smtClean="0">
                <a:solidFill>
                  <a:srgbClr val="800000"/>
                </a:solidFill>
                <a:latin typeface="Arial" pitchFamily="34" charset="0"/>
                <a:cs typeface="Arial" pitchFamily="34" charset="0"/>
              </a:rPr>
              <a:t>) Г.А. Гапон.</a:t>
            </a:r>
            <a:endParaRPr lang="ru-RU" dirty="0" smtClean="0">
              <a:solidFill>
                <a:srgbClr val="800000"/>
              </a:solidFill>
              <a:latin typeface="Arial" pitchFamily="34" charset="0"/>
              <a:cs typeface="Arial" pitchFamily="34" charset="0"/>
            </a:endParaRPr>
          </a:p>
          <a:p>
            <a:endParaRPr lang="ru-RU" dirty="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get-pdb/1784982/993d42e8-af92-42bb-8a4f-481a21d8857c/s1200?webp=false"/>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rot="20614710">
            <a:off x="4942801" y="3523797"/>
            <a:ext cx="3445970" cy="3173164"/>
          </a:xfrm>
          <a:prstGeom prst="rect">
            <a:avLst/>
          </a:prstGeom>
          <a:noFill/>
        </p:spPr>
      </p:pic>
      <p:sp>
        <p:nvSpPr>
          <p:cNvPr id="2" name="Заголовок 1"/>
          <p:cNvSpPr>
            <a:spLocks noGrp="1"/>
          </p:cNvSpPr>
          <p:nvPr>
            <p:ph type="ctrTitle"/>
          </p:nvPr>
        </p:nvSpPr>
        <p:spPr>
          <a:xfrm>
            <a:off x="714348" y="1785926"/>
            <a:ext cx="7772400" cy="1470025"/>
          </a:xfrm>
        </p:spPr>
        <p:txBody>
          <a:bodyPr>
            <a:normAutofit fontScale="90000"/>
          </a:bodyPr>
          <a:lstStyle/>
          <a:p>
            <a:r>
              <a:rPr lang="ru-RU" sz="66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ОГЭ </a:t>
            </a:r>
            <a:r>
              <a:rPr lang="ru-RU" sz="60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2020</a:t>
            </a:r>
            <a:br>
              <a:rPr lang="ru-RU" sz="60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br>
            <a:r>
              <a:rPr lang="ru-RU" sz="60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по обществознанию</a:t>
            </a:r>
            <a:endParaRPr lang="ru-RU" sz="6000" b="1" dirty="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endParaRPr>
          </a:p>
        </p:txBody>
      </p:sp>
      <p:pic>
        <p:nvPicPr>
          <p:cNvPr id="1030" name="Picture 6" descr="https://img.fotokonkurs.ru/cache/photo_1000w/photos/2010/10/11/8/6dfaf4a85c3c4635bb9875284b87edb2/3ccfabd3b254b85f.jpg"/>
          <p:cNvPicPr>
            <a:picLocks noChangeAspect="1" noChangeArrowheads="1"/>
          </p:cNvPicPr>
          <p:nvPr/>
        </p:nvPicPr>
        <p:blipFill>
          <a:blip r:embed="rId4" cstate="print">
            <a:clrChange>
              <a:clrFrom>
                <a:srgbClr val="070A0F"/>
              </a:clrFrom>
              <a:clrTo>
                <a:srgbClr val="070A0F">
                  <a:alpha val="0"/>
                </a:srgbClr>
              </a:clrTo>
            </a:clrChange>
          </a:blip>
          <a:srcRect/>
          <a:stretch>
            <a:fillRect/>
          </a:stretch>
        </p:blipFill>
        <p:spPr bwMode="auto">
          <a:xfrm>
            <a:off x="0" y="0"/>
            <a:ext cx="2786050" cy="2460083"/>
          </a:xfrm>
          <a:prstGeom prst="rect">
            <a:avLst/>
          </a:prstGeom>
          <a:noFill/>
        </p:spPr>
      </p:pic>
      <p:sp>
        <p:nvSpPr>
          <p:cNvPr id="6" name="Подзаголовок 5"/>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143000"/>
          </a:xfrm>
        </p:spPr>
        <p:txBody>
          <a:bodyPr>
            <a:normAutofit fontScale="90000"/>
          </a:bodyPr>
          <a:lstStyle/>
          <a:p>
            <a: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Продолжительность ОГЭ по обществознанию</a:t>
            </a:r>
            <a:endParaRPr lang="ru-RU" b="1" dirty="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endParaRPr>
          </a:p>
        </p:txBody>
      </p:sp>
      <p:sp>
        <p:nvSpPr>
          <p:cNvPr id="3" name="Содержимое 2"/>
          <p:cNvSpPr>
            <a:spLocks noGrp="1"/>
          </p:cNvSpPr>
          <p:nvPr>
            <p:ph idx="1"/>
          </p:nvPr>
        </p:nvSpPr>
        <p:spPr>
          <a:xfrm>
            <a:off x="457200" y="1928802"/>
            <a:ext cx="8229600" cy="4197361"/>
          </a:xfrm>
        </p:spPr>
        <p:txBody>
          <a:bodyPr>
            <a:normAutofit/>
          </a:bodyPr>
          <a:lstStyle/>
          <a:p>
            <a:pPr algn="ctr">
              <a:buNone/>
            </a:pPr>
            <a:r>
              <a:rPr lang="ru-RU" sz="4000" b="1" dirty="0" smtClean="0">
                <a:solidFill>
                  <a:srgbClr val="C00000"/>
                </a:solidFill>
                <a:latin typeface="Arial Unicode MS" pitchFamily="34" charset="-128"/>
                <a:ea typeface="Arial Unicode MS" pitchFamily="34" charset="-128"/>
                <a:cs typeface="Arial Unicode MS" pitchFamily="34" charset="-128"/>
              </a:rPr>
              <a:t>3 часа (180 минут)</a:t>
            </a:r>
          </a:p>
          <a:p>
            <a:pPr algn="ctr">
              <a:buNone/>
            </a:pPr>
            <a:r>
              <a:rPr lang="ru-RU" sz="4000" dirty="0" smtClean="0">
                <a:latin typeface="Arial Unicode MS" pitchFamily="34" charset="-128"/>
                <a:ea typeface="Arial Unicode MS" pitchFamily="34" charset="-128"/>
                <a:cs typeface="Arial Unicode MS" pitchFamily="34" charset="-128"/>
              </a:rPr>
              <a:t>Всякие средства связи, носители информации запрещены</a:t>
            </a:r>
            <a:endParaRPr lang="ru-RU" sz="40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Проверяемые умения</a:t>
            </a:r>
            <a:endParaRPr lang="ru-RU" b="1" dirty="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endParaRPr>
          </a:p>
        </p:txBody>
      </p:sp>
      <p:sp>
        <p:nvSpPr>
          <p:cNvPr id="3" name="Содержимое 2"/>
          <p:cNvSpPr>
            <a:spLocks noGrp="1"/>
          </p:cNvSpPr>
          <p:nvPr>
            <p:ph idx="1"/>
          </p:nvPr>
        </p:nvSpPr>
        <p:spPr>
          <a:xfrm>
            <a:off x="457200" y="1428736"/>
            <a:ext cx="8229600" cy="4697427"/>
          </a:xfrm>
        </p:spPr>
        <p:txBody>
          <a:bodyPr>
            <a:normAutofit fontScale="85000" lnSpcReduction="20000"/>
          </a:bodyPr>
          <a:lstStyle/>
          <a:p>
            <a:pPr marL="0" indent="15875">
              <a:buNone/>
            </a:pPr>
            <a:r>
              <a:rPr lang="ru-RU" dirty="0" smtClean="0">
                <a:latin typeface="Arial Unicode MS" pitchFamily="34" charset="-128"/>
                <a:ea typeface="Arial Unicode MS" pitchFamily="34" charset="-128"/>
                <a:cs typeface="Arial Unicode MS" pitchFamily="34" charset="-128"/>
              </a:rPr>
              <a:t>Задания  представляют  следующие  разделы  курса: </a:t>
            </a:r>
          </a:p>
          <a:p>
            <a:pPr marL="0" indent="15875">
              <a:buFont typeface="Wingdings" pitchFamily="2" charset="2"/>
              <a:buChar char="ü"/>
            </a:pPr>
            <a:r>
              <a:rPr lang="ru-RU" b="1" dirty="0" smtClean="0">
                <a:solidFill>
                  <a:srgbClr val="00B050"/>
                </a:solidFill>
                <a:latin typeface="Arial Unicode MS" pitchFamily="34" charset="-128"/>
                <a:ea typeface="Arial Unicode MS" pitchFamily="34" charset="-128"/>
                <a:cs typeface="Arial Unicode MS" pitchFamily="34" charset="-128"/>
              </a:rPr>
              <a:t>«Человек  и  общество» </a:t>
            </a:r>
            <a:r>
              <a:rPr lang="ru-RU" dirty="0" smtClean="0">
                <a:latin typeface="Arial Unicode MS" pitchFamily="34" charset="-128"/>
                <a:ea typeface="Arial Unicode MS" pitchFamily="34" charset="-128"/>
                <a:cs typeface="Arial Unicode MS" pitchFamily="34" charset="-128"/>
              </a:rPr>
              <a:t>(задания 2, 3), </a:t>
            </a:r>
          </a:p>
          <a:p>
            <a:pPr marL="0" indent="15875">
              <a:buFont typeface="Wingdings" pitchFamily="2" charset="2"/>
              <a:buChar char="ü"/>
            </a:pPr>
            <a:r>
              <a:rPr lang="ru-RU" b="1" dirty="0" smtClean="0">
                <a:solidFill>
                  <a:srgbClr val="D60093"/>
                </a:solidFill>
                <a:latin typeface="Arial Unicode MS" pitchFamily="34" charset="-128"/>
                <a:ea typeface="Arial Unicode MS" pitchFamily="34" charset="-128"/>
                <a:cs typeface="Arial Unicode MS" pitchFamily="34" charset="-128"/>
              </a:rPr>
              <a:t>«Сфера  духовной  культуры» </a:t>
            </a:r>
            <a:r>
              <a:rPr lang="ru-RU" dirty="0" smtClean="0">
                <a:latin typeface="Arial Unicode MS" pitchFamily="34" charset="-128"/>
                <a:ea typeface="Arial Unicode MS" pitchFamily="34" charset="-128"/>
                <a:cs typeface="Arial Unicode MS" pitchFamily="34" charset="-128"/>
              </a:rPr>
              <a:t>(задания 4, 5), </a:t>
            </a:r>
          </a:p>
          <a:p>
            <a:pPr marL="0" indent="15875">
              <a:buFont typeface="Wingdings" pitchFamily="2" charset="2"/>
              <a:buChar char="ü"/>
            </a:pPr>
            <a:r>
              <a:rPr lang="ru-RU" b="1" dirty="0" smtClean="0">
                <a:solidFill>
                  <a:srgbClr val="FF3300"/>
                </a:solidFill>
                <a:latin typeface="Arial Unicode MS" pitchFamily="34" charset="-128"/>
                <a:ea typeface="Arial Unicode MS" pitchFamily="34" charset="-128"/>
                <a:cs typeface="Arial Unicode MS" pitchFamily="34" charset="-128"/>
              </a:rPr>
              <a:t>«Экономика»  </a:t>
            </a:r>
            <a:r>
              <a:rPr lang="ru-RU" dirty="0" smtClean="0">
                <a:latin typeface="Arial Unicode MS" pitchFamily="34" charset="-128"/>
                <a:ea typeface="Arial Unicode MS" pitchFamily="34" charset="-128"/>
                <a:cs typeface="Arial Unicode MS" pitchFamily="34" charset="-128"/>
              </a:rPr>
              <a:t>(задания 6–9,  при  этом  задание 6  проверяет  знание  основ  финансовой </a:t>
            </a:r>
          </a:p>
          <a:p>
            <a:pPr marL="0" indent="15875">
              <a:buNone/>
            </a:pPr>
            <a:r>
              <a:rPr lang="ru-RU" dirty="0" smtClean="0">
                <a:latin typeface="Arial Unicode MS" pitchFamily="34" charset="-128"/>
                <a:ea typeface="Arial Unicode MS" pitchFamily="34" charset="-128"/>
                <a:cs typeface="Arial Unicode MS" pitchFamily="34" charset="-128"/>
              </a:rPr>
              <a:t>грамотности), </a:t>
            </a:r>
          </a:p>
          <a:p>
            <a:pPr marL="0" indent="15875">
              <a:buFont typeface="Wingdings" pitchFamily="2" charset="2"/>
              <a:buChar char="ü"/>
            </a:pPr>
            <a:r>
              <a:rPr lang="ru-RU" b="1" dirty="0" smtClean="0">
                <a:solidFill>
                  <a:schemeClr val="accent2">
                    <a:lumMod val="75000"/>
                  </a:schemeClr>
                </a:solidFill>
                <a:latin typeface="Arial Unicode MS" pitchFamily="34" charset="-128"/>
                <a:ea typeface="Arial Unicode MS" pitchFamily="34" charset="-128"/>
                <a:cs typeface="Arial Unicode MS" pitchFamily="34" charset="-128"/>
              </a:rPr>
              <a:t>«Социальная  сфера» </a:t>
            </a:r>
            <a:r>
              <a:rPr lang="ru-RU" dirty="0" smtClean="0">
                <a:latin typeface="Arial Unicode MS" pitchFamily="34" charset="-128"/>
                <a:ea typeface="Arial Unicode MS" pitchFamily="34" charset="-128"/>
                <a:cs typeface="Arial Unicode MS" pitchFamily="34" charset="-128"/>
              </a:rPr>
              <a:t>(задания 10, 11), </a:t>
            </a:r>
          </a:p>
          <a:p>
            <a:pPr marL="0" indent="15875">
              <a:buFont typeface="Wingdings" pitchFamily="2" charset="2"/>
              <a:buChar char="ü"/>
            </a:pPr>
            <a:r>
              <a:rPr lang="ru-RU" b="1" dirty="0" smtClean="0">
                <a:solidFill>
                  <a:srgbClr val="002060"/>
                </a:solidFill>
                <a:latin typeface="Arial Unicode MS" pitchFamily="34" charset="-128"/>
                <a:ea typeface="Arial Unicode MS" pitchFamily="34" charset="-128"/>
                <a:cs typeface="Arial Unicode MS" pitchFamily="34" charset="-128"/>
              </a:rPr>
              <a:t>«Сфера  политики  и социального управления» </a:t>
            </a:r>
            <a:r>
              <a:rPr lang="ru-RU" dirty="0" smtClean="0">
                <a:latin typeface="Arial Unicode MS" pitchFamily="34" charset="-128"/>
                <a:ea typeface="Arial Unicode MS" pitchFamily="34" charset="-128"/>
                <a:cs typeface="Arial Unicode MS" pitchFamily="34" charset="-128"/>
              </a:rPr>
              <a:t>(13, 14), </a:t>
            </a:r>
          </a:p>
          <a:p>
            <a:pPr marL="0" indent="15875">
              <a:buFont typeface="Wingdings" pitchFamily="2" charset="2"/>
              <a:buChar char="ü"/>
            </a:pPr>
            <a:r>
              <a:rPr lang="ru-RU" b="1" dirty="0" smtClean="0">
                <a:solidFill>
                  <a:srgbClr val="C00000"/>
                </a:solidFill>
                <a:latin typeface="Arial Unicode MS" pitchFamily="34" charset="-128"/>
                <a:ea typeface="Arial Unicode MS" pitchFamily="34" charset="-128"/>
                <a:cs typeface="Arial Unicode MS" pitchFamily="34" charset="-128"/>
              </a:rPr>
              <a:t>«Право» </a:t>
            </a:r>
            <a:r>
              <a:rPr lang="ru-RU" dirty="0" smtClean="0">
                <a:latin typeface="Arial Unicode MS" pitchFamily="34" charset="-128"/>
                <a:ea typeface="Arial Unicode MS" pitchFamily="34" charset="-128"/>
                <a:cs typeface="Arial Unicode MS" pitchFamily="34" charset="-128"/>
              </a:rPr>
              <a:t>(16–18).  </a:t>
            </a:r>
            <a:endParaRPr lang="ru-RU"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928694"/>
          </a:xfrm>
        </p:spPr>
        <p:txBody>
          <a:bodyPr/>
          <a:lstStyle/>
          <a:p>
            <a:r>
              <a:rPr lang="ru-RU" b="1" dirty="0" smtClean="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rPr>
              <a:t>Секции НОУ</a:t>
            </a:r>
            <a:endParaRPr lang="ru-RU" b="1" dirty="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endParaRPr>
          </a:p>
        </p:txBody>
      </p:sp>
      <p:sp>
        <p:nvSpPr>
          <p:cNvPr id="3" name="Содержимое 2"/>
          <p:cNvSpPr>
            <a:spLocks noGrp="1"/>
          </p:cNvSpPr>
          <p:nvPr>
            <p:ph idx="1"/>
          </p:nvPr>
        </p:nvSpPr>
        <p:spPr>
          <a:xfrm>
            <a:off x="457200" y="1214422"/>
            <a:ext cx="8229600" cy="4911741"/>
          </a:xfrm>
        </p:spPr>
        <p:txBody>
          <a:bodyPr>
            <a:normAutofit/>
          </a:bodyPr>
          <a:lstStyle/>
          <a:p>
            <a:r>
              <a:rPr lang="ru-RU" b="1" i="1" dirty="0" smtClean="0">
                <a:latin typeface="Arial Unicode MS" pitchFamily="34" charset="-128"/>
                <a:ea typeface="Arial Unicode MS" pitchFamily="34" charset="-128"/>
                <a:cs typeface="Arial Unicode MS" pitchFamily="34" charset="-128"/>
              </a:rPr>
              <a:t>Философия</a:t>
            </a:r>
          </a:p>
          <a:p>
            <a:r>
              <a:rPr lang="ru-RU" b="1" i="1" dirty="0" smtClean="0">
                <a:latin typeface="Arial Unicode MS" pitchFamily="34" charset="-128"/>
                <a:ea typeface="Arial Unicode MS" pitchFamily="34" charset="-128"/>
                <a:cs typeface="Arial Unicode MS" pitchFamily="34" charset="-128"/>
              </a:rPr>
              <a:t>Религиоведение и теология</a:t>
            </a:r>
          </a:p>
          <a:p>
            <a:r>
              <a:rPr lang="ru-RU" b="1" i="1" dirty="0" smtClean="0">
                <a:latin typeface="Arial Unicode MS" pitchFamily="34" charset="-128"/>
                <a:ea typeface="Arial Unicode MS" pitchFamily="34" charset="-128"/>
                <a:cs typeface="Arial Unicode MS" pitchFamily="34" charset="-128"/>
              </a:rPr>
              <a:t>Социология</a:t>
            </a:r>
          </a:p>
          <a:p>
            <a:r>
              <a:rPr lang="ru-RU" b="1" i="1" dirty="0" smtClean="0">
                <a:latin typeface="Arial Unicode MS" pitchFamily="34" charset="-128"/>
                <a:ea typeface="Arial Unicode MS" pitchFamily="34" charset="-128"/>
                <a:cs typeface="Arial Unicode MS" pitchFamily="34" charset="-128"/>
              </a:rPr>
              <a:t>Обществознание</a:t>
            </a:r>
          </a:p>
          <a:p>
            <a:r>
              <a:rPr lang="ru-RU" b="1" i="1" dirty="0" smtClean="0">
                <a:latin typeface="Arial Unicode MS" pitchFamily="34" charset="-128"/>
                <a:ea typeface="Arial Unicode MS" pitchFamily="34" charset="-128"/>
                <a:cs typeface="Arial Unicode MS" pitchFamily="34" charset="-128"/>
              </a:rPr>
              <a:t>Юриспруденция</a:t>
            </a:r>
          </a:p>
          <a:p>
            <a:r>
              <a:rPr lang="ru-RU" dirty="0" smtClean="0">
                <a:latin typeface="Arial Unicode MS" pitchFamily="34" charset="-128"/>
                <a:ea typeface="Arial Unicode MS" pitchFamily="34" charset="-128"/>
                <a:cs typeface="Arial Unicode MS" pitchFamily="34" charset="-128"/>
              </a:rPr>
              <a:t>Общая психология</a:t>
            </a:r>
          </a:p>
          <a:p>
            <a:r>
              <a:rPr lang="ru-RU" dirty="0" smtClean="0">
                <a:latin typeface="Arial Unicode MS" pitchFamily="34" charset="-128"/>
                <a:ea typeface="Arial Unicode MS" pitchFamily="34" charset="-128"/>
                <a:cs typeface="Arial Unicode MS" pitchFamily="34" charset="-128"/>
              </a:rPr>
              <a:t>Общая педагогика</a:t>
            </a:r>
          </a:p>
          <a:p>
            <a:r>
              <a:rPr lang="ru-RU" dirty="0" smtClean="0">
                <a:latin typeface="Arial Unicode MS" pitchFamily="34" charset="-128"/>
                <a:ea typeface="Arial Unicode MS" pitchFamily="34" charset="-128"/>
                <a:cs typeface="Arial Unicode MS" pitchFamily="34" charset="-128"/>
              </a:rPr>
              <a:t>Семейная и социальная педагогика</a:t>
            </a:r>
          </a:p>
          <a:p>
            <a:endParaRPr lang="ru-RU" dirty="0" smtClean="0"/>
          </a:p>
          <a:p>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Содержание </a:t>
            </a:r>
            <a:r>
              <a:rPr lang="ru-RU" b="1" dirty="0" err="1"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КИМа</a:t>
            </a:r>
            <a:endParaRPr lang="ru-RU" b="1" dirty="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endParaRPr>
          </a:p>
        </p:txBody>
      </p:sp>
      <p:graphicFrame>
        <p:nvGraphicFramePr>
          <p:cNvPr id="6" name="Содержимое 5"/>
          <p:cNvGraphicFramePr>
            <a:graphicFrameLocks noGrp="1"/>
          </p:cNvGraphicFramePr>
          <p:nvPr>
            <p:ph idx="1"/>
          </p:nvPr>
        </p:nvGraphicFramePr>
        <p:xfrm>
          <a:off x="285720" y="1357298"/>
          <a:ext cx="8515352" cy="3200400"/>
        </p:xfrm>
        <a:graphic>
          <a:graphicData uri="http://schemas.openxmlformats.org/drawingml/2006/table">
            <a:tbl>
              <a:tblPr firstRow="1" bandRow="1">
                <a:tableStyleId>{16D9F66E-5EB9-4882-86FB-DCBF35E3C3E4}</a:tableStyleId>
              </a:tblPr>
              <a:tblGrid>
                <a:gridCol w="1522691"/>
                <a:gridCol w="1404452"/>
                <a:gridCol w="1626207"/>
                <a:gridCol w="3962002"/>
              </a:tblGrid>
              <a:tr h="370840">
                <a:tc>
                  <a:txBody>
                    <a:bodyPr/>
                    <a:lstStyle/>
                    <a:p>
                      <a:pPr algn="ctr"/>
                      <a:r>
                        <a:rPr lang="ru-RU" dirty="0" smtClean="0">
                          <a:latin typeface="Arial Unicode MS" pitchFamily="34" charset="-128"/>
                          <a:ea typeface="Arial Unicode MS" pitchFamily="34" charset="-128"/>
                          <a:cs typeface="Arial Unicode MS" pitchFamily="34" charset="-128"/>
                        </a:rPr>
                        <a:t>Тип заданий</a:t>
                      </a:r>
                      <a:endParaRPr lang="ru-RU" dirty="0">
                        <a:latin typeface="Arial Unicode MS" pitchFamily="34" charset="-128"/>
                        <a:ea typeface="Arial Unicode MS" pitchFamily="34" charset="-128"/>
                        <a:cs typeface="Arial Unicode MS" pitchFamily="34" charset="-128"/>
                      </a:endParaRPr>
                    </a:p>
                  </a:txBody>
                  <a:tcPr/>
                </a:tc>
                <a:tc>
                  <a:txBody>
                    <a:bodyPr/>
                    <a:lstStyle/>
                    <a:p>
                      <a:pPr algn="ctr"/>
                      <a:r>
                        <a:rPr lang="ru-RU" dirty="0" smtClean="0">
                          <a:latin typeface="Arial Unicode MS" pitchFamily="34" charset="-128"/>
                          <a:ea typeface="Arial Unicode MS" pitchFamily="34" charset="-128"/>
                          <a:cs typeface="Arial Unicode MS" pitchFamily="34" charset="-128"/>
                        </a:rPr>
                        <a:t>Кол-во заданий</a:t>
                      </a:r>
                      <a:endParaRPr lang="ru-RU" dirty="0">
                        <a:latin typeface="Arial Unicode MS" pitchFamily="34" charset="-128"/>
                        <a:ea typeface="Arial Unicode MS" pitchFamily="34" charset="-128"/>
                        <a:cs typeface="Arial Unicode MS" pitchFamily="34" charset="-128"/>
                      </a:endParaRPr>
                    </a:p>
                  </a:txBody>
                  <a:tcPr/>
                </a:tc>
                <a:tc>
                  <a:txBody>
                    <a:bodyPr/>
                    <a:lstStyle/>
                    <a:p>
                      <a:pPr algn="ctr"/>
                      <a:r>
                        <a:rPr lang="ru-RU" dirty="0" err="1" smtClean="0">
                          <a:latin typeface="Arial Unicode MS" pitchFamily="34" charset="-128"/>
                          <a:ea typeface="Arial Unicode MS" pitchFamily="34" charset="-128"/>
                          <a:cs typeface="Arial Unicode MS" pitchFamily="34" charset="-128"/>
                        </a:rPr>
                        <a:t>Максималь-ный</a:t>
                      </a:r>
                      <a:r>
                        <a:rPr lang="ru-RU" dirty="0" smtClean="0">
                          <a:latin typeface="Arial Unicode MS" pitchFamily="34" charset="-128"/>
                          <a:ea typeface="Arial Unicode MS" pitchFamily="34" charset="-128"/>
                          <a:cs typeface="Arial Unicode MS" pitchFamily="34" charset="-128"/>
                        </a:rPr>
                        <a:t> первичный балл</a:t>
                      </a:r>
                      <a:endParaRPr lang="ru-RU" dirty="0">
                        <a:latin typeface="Arial Unicode MS" pitchFamily="34" charset="-128"/>
                        <a:ea typeface="Arial Unicode MS" pitchFamily="34" charset="-128"/>
                        <a:cs typeface="Arial Unicode MS" pitchFamily="34" charset="-128"/>
                      </a:endParaRPr>
                    </a:p>
                  </a:txBody>
                  <a:tcPr/>
                </a:tc>
                <a:tc>
                  <a:txBody>
                    <a:bodyPr/>
                    <a:lstStyle/>
                    <a:p>
                      <a:pPr algn="ctr"/>
                      <a:r>
                        <a:rPr lang="ru-RU" dirty="0" smtClean="0">
                          <a:latin typeface="Arial Unicode MS" pitchFamily="34" charset="-128"/>
                          <a:ea typeface="Arial Unicode MS" pitchFamily="34" charset="-128"/>
                          <a:cs typeface="Arial Unicode MS" pitchFamily="34" charset="-128"/>
                        </a:rPr>
                        <a:t>% максим. первичного балла за выполнение заданий данной части от максимального первичного балла за всю работу</a:t>
                      </a:r>
                      <a:endParaRPr lang="ru-RU" dirty="0">
                        <a:latin typeface="Arial Unicode MS" pitchFamily="34" charset="-128"/>
                        <a:ea typeface="Arial Unicode MS" pitchFamily="34" charset="-128"/>
                        <a:cs typeface="Arial Unicode MS" pitchFamily="34" charset="-128"/>
                      </a:endParaRPr>
                    </a:p>
                  </a:txBody>
                  <a:tcPr/>
                </a:tc>
              </a:tr>
              <a:tr h="370840">
                <a:tc>
                  <a:txBody>
                    <a:bodyPr/>
                    <a:lstStyle/>
                    <a:p>
                      <a:pPr algn="ctr"/>
                      <a:r>
                        <a:rPr lang="ru-RU" b="1" dirty="0" smtClean="0">
                          <a:latin typeface="Arial Unicode MS" pitchFamily="34" charset="-128"/>
                          <a:ea typeface="Arial Unicode MS" pitchFamily="34" charset="-128"/>
                          <a:cs typeface="Arial Unicode MS" pitchFamily="34" charset="-128"/>
                        </a:rPr>
                        <a:t>С кратким ответом</a:t>
                      </a:r>
                      <a:endParaRPr lang="ru-RU" b="1" dirty="0">
                        <a:latin typeface="Arial Unicode MS" pitchFamily="34" charset="-128"/>
                        <a:ea typeface="Arial Unicode MS" pitchFamily="34" charset="-128"/>
                        <a:cs typeface="Arial Unicode MS" pitchFamily="34" charset="-128"/>
                      </a:endParaRPr>
                    </a:p>
                  </a:txBody>
                  <a:tcPr/>
                </a:tc>
                <a:tc>
                  <a:txBody>
                    <a:bodyPr/>
                    <a:lstStyle/>
                    <a:p>
                      <a:pPr algn="ctr"/>
                      <a:r>
                        <a:rPr lang="ru-RU" sz="2400" dirty="0" smtClean="0">
                          <a:latin typeface="Arial Unicode MS" pitchFamily="34" charset="-128"/>
                          <a:ea typeface="Arial Unicode MS" pitchFamily="34" charset="-128"/>
                          <a:cs typeface="Arial Unicode MS" pitchFamily="34" charset="-128"/>
                        </a:rPr>
                        <a:t>17</a:t>
                      </a:r>
                      <a:endParaRPr lang="ru-RU" sz="2400" dirty="0">
                        <a:latin typeface="Arial Unicode MS" pitchFamily="34" charset="-128"/>
                        <a:ea typeface="Arial Unicode MS" pitchFamily="34" charset="-128"/>
                        <a:cs typeface="Arial Unicode MS" pitchFamily="34" charset="-128"/>
                      </a:endParaRPr>
                    </a:p>
                  </a:txBody>
                  <a:tcPr/>
                </a:tc>
                <a:tc>
                  <a:txBody>
                    <a:bodyPr/>
                    <a:lstStyle/>
                    <a:p>
                      <a:pPr algn="ctr"/>
                      <a:r>
                        <a:rPr lang="ru-RU" sz="2400" dirty="0" smtClean="0">
                          <a:latin typeface="Arial Unicode MS" pitchFamily="34" charset="-128"/>
                          <a:ea typeface="Arial Unicode MS" pitchFamily="34" charset="-128"/>
                          <a:cs typeface="Arial Unicode MS" pitchFamily="34" charset="-128"/>
                        </a:rPr>
                        <a:t>18</a:t>
                      </a:r>
                      <a:endParaRPr lang="ru-RU" sz="2400" dirty="0">
                        <a:latin typeface="Arial Unicode MS" pitchFamily="34" charset="-128"/>
                        <a:ea typeface="Arial Unicode MS" pitchFamily="34" charset="-128"/>
                        <a:cs typeface="Arial Unicode MS" pitchFamily="34" charset="-128"/>
                      </a:endParaRPr>
                    </a:p>
                  </a:txBody>
                  <a:tcPr/>
                </a:tc>
                <a:tc>
                  <a:txBody>
                    <a:bodyPr/>
                    <a:lstStyle/>
                    <a:p>
                      <a:pPr algn="ctr"/>
                      <a:r>
                        <a:rPr lang="ru-RU" sz="2400" dirty="0" smtClean="0">
                          <a:latin typeface="Arial Unicode MS" pitchFamily="34" charset="-128"/>
                          <a:ea typeface="Arial Unicode MS" pitchFamily="34" charset="-128"/>
                          <a:cs typeface="Arial Unicode MS" pitchFamily="34" charset="-128"/>
                        </a:rPr>
                        <a:t>51,4</a:t>
                      </a:r>
                      <a:endParaRPr lang="ru-RU" sz="2400" dirty="0">
                        <a:latin typeface="Arial Unicode MS" pitchFamily="34" charset="-128"/>
                        <a:ea typeface="Arial Unicode MS" pitchFamily="34" charset="-128"/>
                        <a:cs typeface="Arial Unicode MS" pitchFamily="34" charset="-128"/>
                      </a:endParaRPr>
                    </a:p>
                  </a:txBody>
                  <a:tcPr/>
                </a:tc>
              </a:tr>
              <a:tr h="370840">
                <a:tc>
                  <a:txBody>
                    <a:bodyPr/>
                    <a:lstStyle/>
                    <a:p>
                      <a:pPr algn="ctr"/>
                      <a:r>
                        <a:rPr lang="ru-RU" b="1" dirty="0" smtClean="0">
                          <a:latin typeface="Arial Unicode MS" pitchFamily="34" charset="-128"/>
                          <a:ea typeface="Arial Unicode MS" pitchFamily="34" charset="-128"/>
                          <a:cs typeface="Arial Unicode MS" pitchFamily="34" charset="-128"/>
                        </a:rPr>
                        <a:t>С </a:t>
                      </a:r>
                      <a:r>
                        <a:rPr lang="ru-RU" b="1" dirty="0" err="1" smtClean="0">
                          <a:latin typeface="Arial Unicode MS" pitchFamily="34" charset="-128"/>
                          <a:ea typeface="Arial Unicode MS" pitchFamily="34" charset="-128"/>
                          <a:cs typeface="Arial Unicode MS" pitchFamily="34" charset="-128"/>
                        </a:rPr>
                        <a:t>разверну-тым</a:t>
                      </a:r>
                      <a:r>
                        <a:rPr lang="ru-RU" b="1" baseline="0" dirty="0" smtClean="0">
                          <a:latin typeface="Arial Unicode MS" pitchFamily="34" charset="-128"/>
                          <a:ea typeface="Arial Unicode MS" pitchFamily="34" charset="-128"/>
                          <a:cs typeface="Arial Unicode MS" pitchFamily="34" charset="-128"/>
                        </a:rPr>
                        <a:t> ответом</a:t>
                      </a:r>
                      <a:endParaRPr lang="ru-RU" b="1" dirty="0">
                        <a:latin typeface="Arial Unicode MS" pitchFamily="34" charset="-128"/>
                        <a:ea typeface="Arial Unicode MS" pitchFamily="34" charset="-128"/>
                        <a:cs typeface="Arial Unicode MS" pitchFamily="34" charset="-128"/>
                      </a:endParaRPr>
                    </a:p>
                  </a:txBody>
                  <a:tcPr/>
                </a:tc>
                <a:tc>
                  <a:txBody>
                    <a:bodyPr/>
                    <a:lstStyle/>
                    <a:p>
                      <a:pPr algn="ctr"/>
                      <a:r>
                        <a:rPr lang="ru-RU" sz="2400" dirty="0" smtClean="0">
                          <a:latin typeface="Arial Unicode MS" pitchFamily="34" charset="-128"/>
                          <a:ea typeface="Arial Unicode MS" pitchFamily="34" charset="-128"/>
                          <a:cs typeface="Arial Unicode MS" pitchFamily="34" charset="-128"/>
                        </a:rPr>
                        <a:t>7</a:t>
                      </a:r>
                      <a:endParaRPr lang="ru-RU" sz="2400" dirty="0">
                        <a:latin typeface="Arial Unicode MS" pitchFamily="34" charset="-128"/>
                        <a:ea typeface="Arial Unicode MS" pitchFamily="34" charset="-128"/>
                        <a:cs typeface="Arial Unicode MS" pitchFamily="34" charset="-128"/>
                      </a:endParaRPr>
                    </a:p>
                  </a:txBody>
                  <a:tcPr/>
                </a:tc>
                <a:tc>
                  <a:txBody>
                    <a:bodyPr/>
                    <a:lstStyle/>
                    <a:p>
                      <a:pPr algn="ctr"/>
                      <a:r>
                        <a:rPr lang="ru-RU" sz="2400" dirty="0" smtClean="0">
                          <a:latin typeface="Arial Unicode MS" pitchFamily="34" charset="-128"/>
                          <a:ea typeface="Arial Unicode MS" pitchFamily="34" charset="-128"/>
                          <a:cs typeface="Arial Unicode MS" pitchFamily="34" charset="-128"/>
                        </a:rPr>
                        <a:t>17</a:t>
                      </a:r>
                      <a:endParaRPr lang="ru-RU" sz="2400" dirty="0">
                        <a:latin typeface="Arial Unicode MS" pitchFamily="34" charset="-128"/>
                        <a:ea typeface="Arial Unicode MS" pitchFamily="34" charset="-128"/>
                        <a:cs typeface="Arial Unicode MS" pitchFamily="34" charset="-128"/>
                      </a:endParaRPr>
                    </a:p>
                  </a:txBody>
                  <a:tcPr/>
                </a:tc>
                <a:tc>
                  <a:txBody>
                    <a:bodyPr/>
                    <a:lstStyle/>
                    <a:p>
                      <a:pPr algn="ctr"/>
                      <a:r>
                        <a:rPr lang="ru-RU" sz="2400" dirty="0" smtClean="0">
                          <a:latin typeface="Arial Unicode MS" pitchFamily="34" charset="-128"/>
                          <a:ea typeface="Arial Unicode MS" pitchFamily="34" charset="-128"/>
                          <a:cs typeface="Arial Unicode MS" pitchFamily="34" charset="-128"/>
                        </a:rPr>
                        <a:t>48,6</a:t>
                      </a:r>
                      <a:endParaRPr lang="ru-RU" sz="2400" dirty="0">
                        <a:latin typeface="Arial Unicode MS" pitchFamily="34" charset="-128"/>
                        <a:ea typeface="Arial Unicode MS" pitchFamily="34" charset="-128"/>
                        <a:cs typeface="Arial Unicode MS" pitchFamily="34" charset="-128"/>
                      </a:endParaRPr>
                    </a:p>
                  </a:txBody>
                  <a:tcPr/>
                </a:tc>
              </a:tr>
              <a:tr h="370840">
                <a:tc>
                  <a:txBody>
                    <a:bodyPr/>
                    <a:lstStyle/>
                    <a:p>
                      <a:pPr algn="ctr"/>
                      <a:r>
                        <a:rPr lang="ru-RU" b="1" dirty="0" smtClean="0">
                          <a:latin typeface="Arial Unicode MS" pitchFamily="34" charset="-128"/>
                          <a:ea typeface="Arial Unicode MS" pitchFamily="34" charset="-128"/>
                          <a:cs typeface="Arial Unicode MS" pitchFamily="34" charset="-128"/>
                        </a:rPr>
                        <a:t>Итого </a:t>
                      </a:r>
                      <a:endParaRPr lang="ru-RU" b="1" dirty="0">
                        <a:latin typeface="Arial Unicode MS" pitchFamily="34" charset="-128"/>
                        <a:ea typeface="Arial Unicode MS" pitchFamily="34" charset="-128"/>
                        <a:cs typeface="Arial Unicode MS" pitchFamily="34" charset="-128"/>
                      </a:endParaRPr>
                    </a:p>
                  </a:txBody>
                  <a:tcPr/>
                </a:tc>
                <a:tc>
                  <a:txBody>
                    <a:bodyPr/>
                    <a:lstStyle/>
                    <a:p>
                      <a:pPr algn="ctr"/>
                      <a:r>
                        <a:rPr lang="ru-RU" sz="2400" dirty="0" smtClean="0">
                          <a:latin typeface="Arial Unicode MS" pitchFamily="34" charset="-128"/>
                          <a:ea typeface="Arial Unicode MS" pitchFamily="34" charset="-128"/>
                          <a:cs typeface="Arial Unicode MS" pitchFamily="34" charset="-128"/>
                        </a:rPr>
                        <a:t>24</a:t>
                      </a:r>
                      <a:endParaRPr lang="ru-RU" sz="2400" dirty="0">
                        <a:latin typeface="Arial Unicode MS" pitchFamily="34" charset="-128"/>
                        <a:ea typeface="Arial Unicode MS" pitchFamily="34" charset="-128"/>
                        <a:cs typeface="Arial Unicode MS" pitchFamily="34" charset="-128"/>
                      </a:endParaRPr>
                    </a:p>
                  </a:txBody>
                  <a:tcPr/>
                </a:tc>
                <a:tc>
                  <a:txBody>
                    <a:bodyPr/>
                    <a:lstStyle/>
                    <a:p>
                      <a:pPr algn="ctr"/>
                      <a:r>
                        <a:rPr lang="ru-RU" sz="2400" dirty="0" smtClean="0">
                          <a:latin typeface="Arial Unicode MS" pitchFamily="34" charset="-128"/>
                          <a:ea typeface="Arial Unicode MS" pitchFamily="34" charset="-128"/>
                          <a:cs typeface="Arial Unicode MS" pitchFamily="34" charset="-128"/>
                        </a:rPr>
                        <a:t>35</a:t>
                      </a:r>
                      <a:endParaRPr lang="ru-RU" sz="2400" dirty="0">
                        <a:latin typeface="Arial Unicode MS" pitchFamily="34" charset="-128"/>
                        <a:ea typeface="Arial Unicode MS" pitchFamily="34" charset="-128"/>
                        <a:cs typeface="Arial Unicode MS" pitchFamily="34" charset="-128"/>
                      </a:endParaRPr>
                    </a:p>
                  </a:txBody>
                  <a:tcPr/>
                </a:tc>
                <a:tc>
                  <a:txBody>
                    <a:bodyPr/>
                    <a:lstStyle/>
                    <a:p>
                      <a:pPr algn="ctr"/>
                      <a:r>
                        <a:rPr lang="ru-RU" sz="2400" dirty="0" smtClean="0">
                          <a:latin typeface="Arial Unicode MS" pitchFamily="34" charset="-128"/>
                          <a:ea typeface="Arial Unicode MS" pitchFamily="34" charset="-128"/>
                          <a:cs typeface="Arial Unicode MS" pitchFamily="34" charset="-128"/>
                        </a:rPr>
                        <a:t>100</a:t>
                      </a:r>
                      <a:endParaRPr lang="ru-RU" sz="2400" dirty="0">
                        <a:latin typeface="Arial Unicode MS" pitchFamily="34" charset="-128"/>
                        <a:ea typeface="Arial Unicode MS" pitchFamily="34" charset="-128"/>
                        <a:cs typeface="Arial Unicode MS" pitchFamily="34" charset="-128"/>
                      </a:endParaRPr>
                    </a:p>
                  </a:txBody>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Распределение заданий КИМ по уровням сложности</a:t>
            </a:r>
            <a:endParaRPr lang="ru-RU" b="1" dirty="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endParaRPr>
          </a:p>
        </p:txBody>
      </p:sp>
      <p:graphicFrame>
        <p:nvGraphicFramePr>
          <p:cNvPr id="4" name="Содержимое 3"/>
          <p:cNvGraphicFramePr>
            <a:graphicFrameLocks noGrp="1"/>
          </p:cNvGraphicFramePr>
          <p:nvPr>
            <p:ph idx="1"/>
          </p:nvPr>
        </p:nvGraphicFramePr>
        <p:xfrm>
          <a:off x="457200" y="1600200"/>
          <a:ext cx="8229600" cy="4114800"/>
        </p:xfrm>
        <a:graphic>
          <a:graphicData uri="http://schemas.openxmlformats.org/drawingml/2006/table">
            <a:tbl>
              <a:tblPr firstRow="1" bandRow="1">
                <a:tableStyleId>{E8B1032C-EA38-4F05-BA0D-38AFFFC7BED3}</a:tableStyleId>
              </a:tblPr>
              <a:tblGrid>
                <a:gridCol w="1971660"/>
                <a:gridCol w="1214446"/>
                <a:gridCol w="1714512"/>
                <a:gridCol w="3328982"/>
              </a:tblGrid>
              <a:tr h="370840">
                <a:tc>
                  <a:txBody>
                    <a:bodyPr/>
                    <a:lstStyle/>
                    <a:p>
                      <a:r>
                        <a:rPr lang="ru-RU" dirty="0" smtClean="0">
                          <a:latin typeface="Arial Unicode MS" pitchFamily="34" charset="-128"/>
                          <a:ea typeface="Arial Unicode MS" pitchFamily="34" charset="-128"/>
                          <a:cs typeface="Arial Unicode MS" pitchFamily="34" charset="-128"/>
                        </a:rPr>
                        <a:t>Уровень сложности </a:t>
                      </a:r>
                    </a:p>
                    <a:p>
                      <a:r>
                        <a:rPr lang="ru-RU" dirty="0" smtClean="0">
                          <a:latin typeface="Arial Unicode MS" pitchFamily="34" charset="-128"/>
                          <a:ea typeface="Arial Unicode MS" pitchFamily="34" charset="-128"/>
                          <a:cs typeface="Arial Unicode MS" pitchFamily="34" charset="-128"/>
                        </a:rPr>
                        <a:t>заданий </a:t>
                      </a:r>
                      <a:endParaRPr lang="ru-RU" dirty="0">
                        <a:latin typeface="Arial Unicode MS" pitchFamily="34" charset="-128"/>
                        <a:ea typeface="Arial Unicode MS" pitchFamily="34" charset="-128"/>
                        <a:cs typeface="Arial Unicode MS" pitchFamily="34" charset="-128"/>
                      </a:endParaRPr>
                    </a:p>
                  </a:txBody>
                  <a:tcPr/>
                </a:tc>
                <a:tc>
                  <a:txBody>
                    <a:bodyPr/>
                    <a:lstStyle/>
                    <a:p>
                      <a:r>
                        <a:rPr lang="ru-RU" dirty="0" smtClean="0">
                          <a:latin typeface="Arial Unicode MS" pitchFamily="34" charset="-128"/>
                          <a:ea typeface="Arial Unicode MS" pitchFamily="34" charset="-128"/>
                          <a:cs typeface="Arial Unicode MS" pitchFamily="34" charset="-128"/>
                        </a:rPr>
                        <a:t>Коли-</a:t>
                      </a:r>
                    </a:p>
                    <a:p>
                      <a:r>
                        <a:rPr lang="ru-RU" dirty="0" err="1" smtClean="0">
                          <a:latin typeface="Arial Unicode MS" pitchFamily="34" charset="-128"/>
                          <a:ea typeface="Arial Unicode MS" pitchFamily="34" charset="-128"/>
                          <a:cs typeface="Arial Unicode MS" pitchFamily="34" charset="-128"/>
                        </a:rPr>
                        <a:t>чество</a:t>
                      </a:r>
                      <a:r>
                        <a:rPr lang="ru-RU" dirty="0" smtClean="0">
                          <a:latin typeface="Arial Unicode MS" pitchFamily="34" charset="-128"/>
                          <a:ea typeface="Arial Unicode MS" pitchFamily="34" charset="-128"/>
                          <a:cs typeface="Arial Unicode MS" pitchFamily="34" charset="-128"/>
                        </a:rPr>
                        <a:t> </a:t>
                      </a:r>
                    </a:p>
                    <a:p>
                      <a:r>
                        <a:rPr lang="ru-RU" dirty="0" smtClean="0">
                          <a:latin typeface="Arial Unicode MS" pitchFamily="34" charset="-128"/>
                          <a:ea typeface="Arial Unicode MS" pitchFamily="34" charset="-128"/>
                          <a:cs typeface="Arial Unicode MS" pitchFamily="34" charset="-128"/>
                        </a:rPr>
                        <a:t>заданий </a:t>
                      </a:r>
                      <a:endParaRPr lang="ru-RU" dirty="0">
                        <a:latin typeface="Arial Unicode MS" pitchFamily="34" charset="-128"/>
                        <a:ea typeface="Arial Unicode MS" pitchFamily="34" charset="-128"/>
                        <a:cs typeface="Arial Unicode MS" pitchFamily="34" charset="-128"/>
                      </a:endParaRPr>
                    </a:p>
                  </a:txBody>
                  <a:tcPr/>
                </a:tc>
                <a:tc>
                  <a:txBody>
                    <a:bodyPr/>
                    <a:lstStyle/>
                    <a:p>
                      <a:r>
                        <a:rPr lang="ru-RU" dirty="0" smtClean="0">
                          <a:latin typeface="Arial Unicode MS" pitchFamily="34" charset="-128"/>
                          <a:ea typeface="Arial Unicode MS" pitchFamily="34" charset="-128"/>
                          <a:cs typeface="Arial Unicode MS" pitchFamily="34" charset="-128"/>
                        </a:rPr>
                        <a:t>Максимальный </a:t>
                      </a:r>
                    </a:p>
                    <a:p>
                      <a:r>
                        <a:rPr lang="ru-RU" dirty="0" smtClean="0">
                          <a:latin typeface="Arial Unicode MS" pitchFamily="34" charset="-128"/>
                          <a:ea typeface="Arial Unicode MS" pitchFamily="34" charset="-128"/>
                          <a:cs typeface="Arial Unicode MS" pitchFamily="34" charset="-128"/>
                        </a:rPr>
                        <a:t>первичный </a:t>
                      </a:r>
                    </a:p>
                    <a:p>
                      <a:r>
                        <a:rPr lang="ru-RU" dirty="0" smtClean="0">
                          <a:latin typeface="Arial Unicode MS" pitchFamily="34" charset="-128"/>
                          <a:ea typeface="Arial Unicode MS" pitchFamily="34" charset="-128"/>
                          <a:cs typeface="Arial Unicode MS" pitchFamily="34" charset="-128"/>
                        </a:rPr>
                        <a:t>балл</a:t>
                      </a:r>
                      <a:endParaRPr lang="ru-RU" dirty="0">
                        <a:latin typeface="Arial Unicode MS" pitchFamily="34" charset="-128"/>
                        <a:ea typeface="Arial Unicode MS" pitchFamily="34" charset="-128"/>
                        <a:cs typeface="Arial Unicode MS" pitchFamily="34" charset="-128"/>
                      </a:endParaRPr>
                    </a:p>
                  </a:txBody>
                  <a:tcPr/>
                </a:tc>
                <a:tc>
                  <a:txBody>
                    <a:bodyPr/>
                    <a:lstStyle/>
                    <a:p>
                      <a:r>
                        <a:rPr lang="ru-RU" dirty="0" smtClean="0">
                          <a:latin typeface="Arial Unicode MS" pitchFamily="34" charset="-128"/>
                          <a:ea typeface="Arial Unicode MS" pitchFamily="34" charset="-128"/>
                          <a:cs typeface="Arial Unicode MS" pitchFamily="34" charset="-128"/>
                        </a:rPr>
                        <a:t>Процент максимального </a:t>
                      </a:r>
                    </a:p>
                    <a:p>
                      <a:r>
                        <a:rPr lang="ru-RU" dirty="0" smtClean="0">
                          <a:latin typeface="Arial Unicode MS" pitchFamily="34" charset="-128"/>
                          <a:ea typeface="Arial Unicode MS" pitchFamily="34" charset="-128"/>
                          <a:cs typeface="Arial Unicode MS" pitchFamily="34" charset="-128"/>
                        </a:rPr>
                        <a:t>первичного балла за  </a:t>
                      </a:r>
                    </a:p>
                    <a:p>
                      <a:r>
                        <a:rPr lang="ru-RU" dirty="0" smtClean="0">
                          <a:latin typeface="Arial Unicode MS" pitchFamily="34" charset="-128"/>
                          <a:ea typeface="Arial Unicode MS" pitchFamily="34" charset="-128"/>
                          <a:cs typeface="Arial Unicode MS" pitchFamily="34" charset="-128"/>
                        </a:rPr>
                        <a:t>выполнение заданий данного </a:t>
                      </a:r>
                    </a:p>
                    <a:p>
                      <a:r>
                        <a:rPr lang="ru-RU" dirty="0" smtClean="0">
                          <a:latin typeface="Arial Unicode MS" pitchFamily="34" charset="-128"/>
                          <a:ea typeface="Arial Unicode MS" pitchFamily="34" charset="-128"/>
                          <a:cs typeface="Arial Unicode MS" pitchFamily="34" charset="-128"/>
                        </a:rPr>
                        <a:t>уровня сложности от </a:t>
                      </a:r>
                    </a:p>
                    <a:p>
                      <a:r>
                        <a:rPr lang="ru-RU" dirty="0" smtClean="0">
                          <a:latin typeface="Arial Unicode MS" pitchFamily="34" charset="-128"/>
                          <a:ea typeface="Arial Unicode MS" pitchFamily="34" charset="-128"/>
                          <a:cs typeface="Arial Unicode MS" pitchFamily="34" charset="-128"/>
                        </a:rPr>
                        <a:t>максимального первичного балла </a:t>
                      </a:r>
                    </a:p>
                    <a:p>
                      <a:r>
                        <a:rPr lang="ru-RU" dirty="0" smtClean="0">
                          <a:latin typeface="Arial Unicode MS" pitchFamily="34" charset="-128"/>
                          <a:ea typeface="Arial Unicode MS" pitchFamily="34" charset="-128"/>
                          <a:cs typeface="Arial Unicode MS" pitchFamily="34" charset="-128"/>
                        </a:rPr>
                        <a:t>за всю работу, равного 35 </a:t>
                      </a:r>
                      <a:endParaRPr lang="ru-RU" dirty="0">
                        <a:latin typeface="Arial Unicode MS" pitchFamily="34" charset="-128"/>
                        <a:ea typeface="Arial Unicode MS" pitchFamily="34" charset="-128"/>
                        <a:cs typeface="Arial Unicode MS" pitchFamily="34" charset="-128"/>
                      </a:endParaRPr>
                    </a:p>
                  </a:txBody>
                  <a:tcPr/>
                </a:tc>
              </a:tr>
              <a:tr h="370840">
                <a:tc>
                  <a:txBody>
                    <a:bodyPr/>
                    <a:lstStyle/>
                    <a:p>
                      <a:r>
                        <a:rPr lang="ru-RU" b="1" i="0" dirty="0" smtClean="0">
                          <a:latin typeface="Arial Unicode MS" pitchFamily="34" charset="-128"/>
                          <a:ea typeface="Arial Unicode MS" pitchFamily="34" charset="-128"/>
                          <a:cs typeface="Arial Unicode MS" pitchFamily="34" charset="-128"/>
                        </a:rPr>
                        <a:t>Базовый</a:t>
                      </a:r>
                      <a:endParaRPr lang="ru-RU" b="1" i="0" dirty="0">
                        <a:latin typeface="Arial Unicode MS" pitchFamily="34" charset="-128"/>
                        <a:ea typeface="Arial Unicode MS" pitchFamily="34" charset="-128"/>
                        <a:cs typeface="Arial Unicode MS" pitchFamily="34" charset="-128"/>
                      </a:endParaRPr>
                    </a:p>
                  </a:txBody>
                  <a:tcPr/>
                </a:tc>
                <a:tc>
                  <a:txBody>
                    <a:bodyPr/>
                    <a:lstStyle/>
                    <a:p>
                      <a:pPr algn="ctr"/>
                      <a:r>
                        <a:rPr lang="ru-RU" sz="2400" b="1" dirty="0" smtClean="0">
                          <a:latin typeface="Arial Unicode MS" pitchFamily="34" charset="-128"/>
                          <a:ea typeface="Arial Unicode MS" pitchFamily="34" charset="-128"/>
                          <a:cs typeface="Arial Unicode MS" pitchFamily="34" charset="-128"/>
                        </a:rPr>
                        <a:t>13</a:t>
                      </a:r>
                      <a:endParaRPr lang="ru-RU" sz="2400" b="1" dirty="0">
                        <a:latin typeface="Arial Unicode MS" pitchFamily="34" charset="-128"/>
                        <a:ea typeface="Arial Unicode MS" pitchFamily="34" charset="-128"/>
                        <a:cs typeface="Arial Unicode MS" pitchFamily="34" charset="-128"/>
                      </a:endParaRPr>
                    </a:p>
                  </a:txBody>
                  <a:tcPr/>
                </a:tc>
                <a:tc>
                  <a:txBody>
                    <a:bodyPr/>
                    <a:lstStyle/>
                    <a:p>
                      <a:pPr algn="ctr"/>
                      <a:r>
                        <a:rPr lang="ru-RU" sz="2400" b="1" dirty="0" smtClean="0">
                          <a:latin typeface="Arial Unicode MS" pitchFamily="34" charset="-128"/>
                          <a:ea typeface="Arial Unicode MS" pitchFamily="34" charset="-128"/>
                          <a:cs typeface="Arial Unicode MS" pitchFamily="34" charset="-128"/>
                        </a:rPr>
                        <a:t>16</a:t>
                      </a:r>
                      <a:endParaRPr lang="ru-RU" sz="2400" b="1" dirty="0">
                        <a:latin typeface="Arial Unicode MS" pitchFamily="34" charset="-128"/>
                        <a:ea typeface="Arial Unicode MS" pitchFamily="34" charset="-128"/>
                        <a:cs typeface="Arial Unicode MS" pitchFamily="34" charset="-128"/>
                      </a:endParaRPr>
                    </a:p>
                  </a:txBody>
                  <a:tcPr/>
                </a:tc>
                <a:tc>
                  <a:txBody>
                    <a:bodyPr/>
                    <a:lstStyle/>
                    <a:p>
                      <a:pPr algn="ctr"/>
                      <a:r>
                        <a:rPr lang="ru-RU" sz="2400" b="1" i="1" dirty="0" smtClean="0">
                          <a:solidFill>
                            <a:srgbClr val="7030A0"/>
                          </a:solidFill>
                          <a:latin typeface="Arial Unicode MS" pitchFamily="34" charset="-128"/>
                          <a:ea typeface="Arial Unicode MS" pitchFamily="34" charset="-128"/>
                          <a:cs typeface="Arial Unicode MS" pitchFamily="34" charset="-128"/>
                        </a:rPr>
                        <a:t>45,7</a:t>
                      </a:r>
                      <a:endParaRPr lang="ru-RU" sz="2400" b="1" i="1" dirty="0">
                        <a:solidFill>
                          <a:srgbClr val="7030A0"/>
                        </a:solidFill>
                        <a:latin typeface="Arial Unicode MS" pitchFamily="34" charset="-128"/>
                        <a:ea typeface="Arial Unicode MS" pitchFamily="34" charset="-128"/>
                        <a:cs typeface="Arial Unicode MS" pitchFamily="34" charset="-128"/>
                      </a:endParaRPr>
                    </a:p>
                  </a:txBody>
                  <a:tcPr/>
                </a:tc>
              </a:tr>
              <a:tr h="370840">
                <a:tc>
                  <a:txBody>
                    <a:bodyPr/>
                    <a:lstStyle/>
                    <a:p>
                      <a:r>
                        <a:rPr lang="ru-RU" b="1" i="0" dirty="0" smtClean="0">
                          <a:latin typeface="Arial Unicode MS" pitchFamily="34" charset="-128"/>
                          <a:ea typeface="Arial Unicode MS" pitchFamily="34" charset="-128"/>
                          <a:cs typeface="Arial Unicode MS" pitchFamily="34" charset="-128"/>
                        </a:rPr>
                        <a:t>Повышенный</a:t>
                      </a:r>
                      <a:endParaRPr lang="ru-RU" b="1" i="0" dirty="0">
                        <a:latin typeface="Arial Unicode MS" pitchFamily="34" charset="-128"/>
                        <a:ea typeface="Arial Unicode MS" pitchFamily="34" charset="-128"/>
                        <a:cs typeface="Arial Unicode MS" pitchFamily="34" charset="-128"/>
                      </a:endParaRPr>
                    </a:p>
                  </a:txBody>
                  <a:tcPr/>
                </a:tc>
                <a:tc>
                  <a:txBody>
                    <a:bodyPr/>
                    <a:lstStyle/>
                    <a:p>
                      <a:pPr algn="ctr"/>
                      <a:r>
                        <a:rPr lang="ru-RU" sz="2400" b="1" dirty="0" smtClean="0">
                          <a:latin typeface="Arial Unicode MS" pitchFamily="34" charset="-128"/>
                          <a:ea typeface="Arial Unicode MS" pitchFamily="34" charset="-128"/>
                          <a:cs typeface="Arial Unicode MS" pitchFamily="34" charset="-128"/>
                        </a:rPr>
                        <a:t>9</a:t>
                      </a:r>
                      <a:endParaRPr lang="ru-RU" sz="2400" b="1" dirty="0">
                        <a:latin typeface="Arial Unicode MS" pitchFamily="34" charset="-128"/>
                        <a:ea typeface="Arial Unicode MS" pitchFamily="34" charset="-128"/>
                        <a:cs typeface="Arial Unicode MS" pitchFamily="34" charset="-128"/>
                      </a:endParaRPr>
                    </a:p>
                  </a:txBody>
                  <a:tcPr/>
                </a:tc>
                <a:tc>
                  <a:txBody>
                    <a:bodyPr/>
                    <a:lstStyle/>
                    <a:p>
                      <a:pPr algn="ctr"/>
                      <a:r>
                        <a:rPr lang="ru-RU" sz="2400" b="1" dirty="0" smtClean="0">
                          <a:latin typeface="Arial Unicode MS" pitchFamily="34" charset="-128"/>
                          <a:ea typeface="Arial Unicode MS" pitchFamily="34" charset="-128"/>
                          <a:cs typeface="Arial Unicode MS" pitchFamily="34" charset="-128"/>
                        </a:rPr>
                        <a:t>14</a:t>
                      </a:r>
                      <a:endParaRPr lang="ru-RU" sz="2400" b="1" dirty="0">
                        <a:latin typeface="Arial Unicode MS" pitchFamily="34" charset="-128"/>
                        <a:ea typeface="Arial Unicode MS" pitchFamily="34" charset="-128"/>
                        <a:cs typeface="Arial Unicode MS" pitchFamily="34" charset="-128"/>
                      </a:endParaRPr>
                    </a:p>
                  </a:txBody>
                  <a:tcPr/>
                </a:tc>
                <a:tc>
                  <a:txBody>
                    <a:bodyPr/>
                    <a:lstStyle/>
                    <a:p>
                      <a:pPr algn="ctr"/>
                      <a:r>
                        <a:rPr lang="ru-RU" sz="2400" b="1" dirty="0" smtClean="0">
                          <a:solidFill>
                            <a:srgbClr val="C00000"/>
                          </a:solidFill>
                          <a:latin typeface="Arial Unicode MS" pitchFamily="34" charset="-128"/>
                          <a:ea typeface="Arial Unicode MS" pitchFamily="34" charset="-128"/>
                          <a:cs typeface="Arial Unicode MS" pitchFamily="34" charset="-128"/>
                        </a:rPr>
                        <a:t>40,0</a:t>
                      </a:r>
                      <a:endParaRPr lang="ru-RU" sz="2400" b="1" dirty="0">
                        <a:solidFill>
                          <a:srgbClr val="C00000"/>
                        </a:solidFill>
                        <a:latin typeface="Arial Unicode MS" pitchFamily="34" charset="-128"/>
                        <a:ea typeface="Arial Unicode MS" pitchFamily="34" charset="-128"/>
                        <a:cs typeface="Arial Unicode MS" pitchFamily="34" charset="-128"/>
                      </a:endParaRPr>
                    </a:p>
                  </a:txBody>
                  <a:tcPr/>
                </a:tc>
              </a:tr>
              <a:tr h="370840">
                <a:tc>
                  <a:txBody>
                    <a:bodyPr/>
                    <a:lstStyle/>
                    <a:p>
                      <a:r>
                        <a:rPr lang="ru-RU" b="1" i="0" dirty="0" smtClean="0">
                          <a:latin typeface="Arial Unicode MS" pitchFamily="34" charset="-128"/>
                          <a:ea typeface="Arial Unicode MS" pitchFamily="34" charset="-128"/>
                          <a:cs typeface="Arial Unicode MS" pitchFamily="34" charset="-128"/>
                        </a:rPr>
                        <a:t>Высокий</a:t>
                      </a:r>
                      <a:endParaRPr lang="ru-RU" b="1" i="0" dirty="0">
                        <a:latin typeface="Arial Unicode MS" pitchFamily="34" charset="-128"/>
                        <a:ea typeface="Arial Unicode MS" pitchFamily="34" charset="-128"/>
                        <a:cs typeface="Arial Unicode MS" pitchFamily="34" charset="-128"/>
                      </a:endParaRPr>
                    </a:p>
                  </a:txBody>
                  <a:tcPr/>
                </a:tc>
                <a:tc>
                  <a:txBody>
                    <a:bodyPr/>
                    <a:lstStyle/>
                    <a:p>
                      <a:pPr algn="ctr"/>
                      <a:r>
                        <a:rPr lang="ru-RU" sz="2400" b="1" dirty="0" smtClean="0">
                          <a:latin typeface="Arial Unicode MS" pitchFamily="34" charset="-128"/>
                          <a:ea typeface="Arial Unicode MS" pitchFamily="34" charset="-128"/>
                          <a:cs typeface="Arial Unicode MS" pitchFamily="34" charset="-128"/>
                        </a:rPr>
                        <a:t>2</a:t>
                      </a:r>
                      <a:endParaRPr lang="ru-RU" sz="2400" b="1" dirty="0">
                        <a:latin typeface="Arial Unicode MS" pitchFamily="34" charset="-128"/>
                        <a:ea typeface="Arial Unicode MS" pitchFamily="34" charset="-128"/>
                        <a:cs typeface="Arial Unicode MS" pitchFamily="34" charset="-128"/>
                      </a:endParaRPr>
                    </a:p>
                  </a:txBody>
                  <a:tcPr/>
                </a:tc>
                <a:tc>
                  <a:txBody>
                    <a:bodyPr/>
                    <a:lstStyle/>
                    <a:p>
                      <a:pPr algn="ctr"/>
                      <a:r>
                        <a:rPr lang="ru-RU" sz="2400" b="1" dirty="0" smtClean="0">
                          <a:latin typeface="Arial Unicode MS" pitchFamily="34" charset="-128"/>
                          <a:ea typeface="Arial Unicode MS" pitchFamily="34" charset="-128"/>
                          <a:cs typeface="Arial Unicode MS" pitchFamily="34" charset="-128"/>
                        </a:rPr>
                        <a:t>5</a:t>
                      </a:r>
                      <a:endParaRPr lang="ru-RU" sz="2400" b="1" dirty="0">
                        <a:latin typeface="Arial Unicode MS" pitchFamily="34" charset="-128"/>
                        <a:ea typeface="Arial Unicode MS" pitchFamily="34" charset="-128"/>
                        <a:cs typeface="Arial Unicode MS" pitchFamily="34" charset="-128"/>
                      </a:endParaRPr>
                    </a:p>
                  </a:txBody>
                  <a:tcPr/>
                </a:tc>
                <a:tc>
                  <a:txBody>
                    <a:bodyPr/>
                    <a:lstStyle/>
                    <a:p>
                      <a:pPr algn="ctr"/>
                      <a:r>
                        <a:rPr lang="ru-RU" sz="2400" b="1" dirty="0" smtClean="0">
                          <a:solidFill>
                            <a:srgbClr val="C00000"/>
                          </a:solidFill>
                          <a:latin typeface="Arial Unicode MS" pitchFamily="34" charset="-128"/>
                          <a:ea typeface="Arial Unicode MS" pitchFamily="34" charset="-128"/>
                          <a:cs typeface="Arial Unicode MS" pitchFamily="34" charset="-128"/>
                        </a:rPr>
                        <a:t>14,3</a:t>
                      </a:r>
                      <a:endParaRPr lang="ru-RU" sz="2400" b="1" dirty="0">
                        <a:solidFill>
                          <a:srgbClr val="C00000"/>
                        </a:solidFill>
                        <a:latin typeface="Arial Unicode MS" pitchFamily="34" charset="-128"/>
                        <a:ea typeface="Arial Unicode MS" pitchFamily="34" charset="-128"/>
                        <a:cs typeface="Arial Unicode MS" pitchFamily="34" charset="-128"/>
                      </a:endParaRPr>
                    </a:p>
                  </a:txBody>
                  <a:tcPr/>
                </a:tc>
              </a:tr>
              <a:tr h="370840">
                <a:tc>
                  <a:txBody>
                    <a:bodyPr/>
                    <a:lstStyle/>
                    <a:p>
                      <a:pPr algn="r"/>
                      <a:r>
                        <a:rPr lang="ru-RU" dirty="0" smtClean="0">
                          <a:latin typeface="Arial Unicode MS" pitchFamily="34" charset="-128"/>
                          <a:ea typeface="Arial Unicode MS" pitchFamily="34" charset="-128"/>
                          <a:cs typeface="Arial Unicode MS" pitchFamily="34" charset="-128"/>
                        </a:rPr>
                        <a:t>ИТОГО</a:t>
                      </a:r>
                      <a:endParaRPr lang="ru-RU" dirty="0">
                        <a:latin typeface="Arial Unicode MS" pitchFamily="34" charset="-128"/>
                        <a:ea typeface="Arial Unicode MS" pitchFamily="34" charset="-128"/>
                        <a:cs typeface="Arial Unicode MS" pitchFamily="34" charset="-128"/>
                      </a:endParaRPr>
                    </a:p>
                  </a:txBody>
                  <a:tcPr/>
                </a:tc>
                <a:tc>
                  <a:txBody>
                    <a:bodyPr/>
                    <a:lstStyle/>
                    <a:p>
                      <a:pPr algn="ctr"/>
                      <a:r>
                        <a:rPr lang="ru-RU" sz="2400" b="1" dirty="0" smtClean="0">
                          <a:latin typeface="Arial Unicode MS" pitchFamily="34" charset="-128"/>
                          <a:ea typeface="Arial Unicode MS" pitchFamily="34" charset="-128"/>
                          <a:cs typeface="Arial Unicode MS" pitchFamily="34" charset="-128"/>
                        </a:rPr>
                        <a:t>24</a:t>
                      </a:r>
                      <a:endParaRPr lang="ru-RU" sz="2400" b="1" dirty="0">
                        <a:latin typeface="Arial Unicode MS" pitchFamily="34" charset="-128"/>
                        <a:ea typeface="Arial Unicode MS" pitchFamily="34" charset="-128"/>
                        <a:cs typeface="Arial Unicode MS" pitchFamily="34" charset="-128"/>
                      </a:endParaRPr>
                    </a:p>
                  </a:txBody>
                  <a:tcPr/>
                </a:tc>
                <a:tc>
                  <a:txBody>
                    <a:bodyPr/>
                    <a:lstStyle/>
                    <a:p>
                      <a:pPr algn="ctr"/>
                      <a:r>
                        <a:rPr lang="ru-RU" sz="2400" b="1" dirty="0" smtClean="0">
                          <a:latin typeface="Arial Unicode MS" pitchFamily="34" charset="-128"/>
                          <a:ea typeface="Arial Unicode MS" pitchFamily="34" charset="-128"/>
                          <a:cs typeface="Arial Unicode MS" pitchFamily="34" charset="-128"/>
                        </a:rPr>
                        <a:t>35</a:t>
                      </a:r>
                      <a:endParaRPr lang="ru-RU" sz="2400" b="1" dirty="0">
                        <a:latin typeface="Arial Unicode MS" pitchFamily="34" charset="-128"/>
                        <a:ea typeface="Arial Unicode MS" pitchFamily="34" charset="-128"/>
                        <a:cs typeface="Arial Unicode MS" pitchFamily="34" charset="-128"/>
                      </a:endParaRPr>
                    </a:p>
                  </a:txBody>
                  <a:tcPr/>
                </a:tc>
                <a:tc>
                  <a:txBody>
                    <a:bodyPr/>
                    <a:lstStyle/>
                    <a:p>
                      <a:pPr algn="ctr"/>
                      <a:r>
                        <a:rPr lang="ru-RU" sz="2400" b="1" dirty="0" smtClean="0">
                          <a:solidFill>
                            <a:srgbClr val="C00000"/>
                          </a:solidFill>
                          <a:latin typeface="Arial Unicode MS" pitchFamily="34" charset="-128"/>
                          <a:ea typeface="Arial Unicode MS" pitchFamily="34" charset="-128"/>
                          <a:cs typeface="Arial Unicode MS" pitchFamily="34" charset="-128"/>
                        </a:rPr>
                        <a:t>100</a:t>
                      </a:r>
                      <a:endParaRPr lang="ru-RU" sz="2400" b="1" dirty="0">
                        <a:solidFill>
                          <a:srgbClr val="C00000"/>
                        </a:solidFill>
                        <a:latin typeface="Arial Unicode MS" pitchFamily="34" charset="-128"/>
                        <a:ea typeface="Arial Unicode MS" pitchFamily="34" charset="-128"/>
                        <a:cs typeface="Arial Unicode MS" pitchFamily="34" charset="-128"/>
                      </a:endParaRPr>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Autofit/>
          </a:bodyPr>
          <a:lstStyle/>
          <a:p>
            <a:r>
              <a:rPr lang="ru-RU" sz="32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Система оценивания выполнения отдельных заданий и работы в целом</a:t>
            </a:r>
            <a:endParaRPr lang="ru-RU" sz="3200" b="1" dirty="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endParaRPr>
          </a:p>
        </p:txBody>
      </p:sp>
      <p:sp>
        <p:nvSpPr>
          <p:cNvPr id="3" name="Содержимое 2"/>
          <p:cNvSpPr>
            <a:spLocks noGrp="1"/>
          </p:cNvSpPr>
          <p:nvPr>
            <p:ph idx="1"/>
          </p:nvPr>
        </p:nvSpPr>
        <p:spPr/>
        <p:txBody>
          <a:bodyPr>
            <a:normAutofit/>
          </a:bodyPr>
          <a:lstStyle/>
          <a:p>
            <a:pPr>
              <a:buNone/>
            </a:pPr>
            <a:r>
              <a:rPr lang="ru-RU" dirty="0" smtClean="0">
                <a:latin typeface="Arial Unicode MS" pitchFamily="34" charset="-128"/>
                <a:ea typeface="Arial Unicode MS" pitchFamily="34" charset="-128"/>
                <a:cs typeface="Arial Unicode MS" pitchFamily="34" charset="-128"/>
              </a:rPr>
              <a:t>Правильно выполненная работа оценивается </a:t>
            </a:r>
            <a:r>
              <a:rPr lang="ru-RU" b="1" dirty="0" smtClean="0">
                <a:solidFill>
                  <a:srgbClr val="C00000"/>
                </a:solidFill>
                <a:latin typeface="Arial Unicode MS" pitchFamily="34" charset="-128"/>
                <a:ea typeface="Arial Unicode MS" pitchFamily="34" charset="-128"/>
                <a:cs typeface="Arial Unicode MS" pitchFamily="34" charset="-128"/>
              </a:rPr>
              <a:t>35 баллами</a:t>
            </a:r>
            <a:r>
              <a:rPr lang="ru-RU" dirty="0" smtClean="0">
                <a:latin typeface="Arial Unicode MS" pitchFamily="34" charset="-128"/>
                <a:ea typeface="Arial Unicode MS" pitchFamily="34" charset="-128"/>
                <a:cs typeface="Arial Unicode MS" pitchFamily="34" charset="-128"/>
              </a:rPr>
              <a:t>. </a:t>
            </a:r>
          </a:p>
          <a:p>
            <a:pPr>
              <a:buNone/>
            </a:pPr>
            <a:r>
              <a:rPr lang="ru-RU" dirty="0" smtClean="0">
                <a:latin typeface="Arial Unicode MS" pitchFamily="34" charset="-128"/>
                <a:ea typeface="Arial Unicode MS" pitchFamily="34" charset="-128"/>
                <a:cs typeface="Arial Unicode MS" pitchFamily="34" charset="-128"/>
              </a:rPr>
              <a:t>Каждое  правильно  выполненное  задание 2–5, 7–11, 13, 14, 16–20  оценивается </a:t>
            </a:r>
            <a:r>
              <a:rPr lang="ru-RU" b="1" i="1" dirty="0" smtClean="0">
                <a:latin typeface="Arial Unicode MS" pitchFamily="34" charset="-128"/>
                <a:ea typeface="Arial Unicode MS" pitchFamily="34" charset="-128"/>
                <a:cs typeface="Arial Unicode MS" pitchFamily="34" charset="-128"/>
              </a:rPr>
              <a:t>1 баллом. </a:t>
            </a:r>
            <a:endParaRPr lang="ru-RU" b="1" i="1"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Autofit/>
          </a:bodyPr>
          <a:lstStyle/>
          <a:p>
            <a:r>
              <a:rPr lang="ru-RU" sz="32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Система оценивания выполнения отдельных заданий и работы в целом</a:t>
            </a:r>
            <a:endParaRPr lang="ru-RU" sz="3200" b="1" dirty="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endParaRPr>
          </a:p>
        </p:txBody>
      </p:sp>
      <p:sp>
        <p:nvSpPr>
          <p:cNvPr id="3" name="Содержимое 2"/>
          <p:cNvSpPr>
            <a:spLocks noGrp="1"/>
          </p:cNvSpPr>
          <p:nvPr>
            <p:ph idx="1"/>
          </p:nvPr>
        </p:nvSpPr>
        <p:spPr/>
        <p:txBody>
          <a:bodyPr>
            <a:normAutofit fontScale="92500" lnSpcReduction="10000"/>
          </a:bodyPr>
          <a:lstStyle/>
          <a:p>
            <a:pPr>
              <a:buNone/>
            </a:pPr>
            <a:r>
              <a:rPr lang="ru-RU" dirty="0" smtClean="0">
                <a:latin typeface="Arial Unicode MS" pitchFamily="34" charset="-128"/>
                <a:ea typeface="Arial Unicode MS" pitchFamily="34" charset="-128"/>
                <a:cs typeface="Arial Unicode MS" pitchFamily="34" charset="-128"/>
              </a:rPr>
              <a:t>Задание 15 оценивается по  следующему принципу: 2 балла – нет ошибок;   </a:t>
            </a:r>
          </a:p>
          <a:p>
            <a:pPr>
              <a:buNone/>
            </a:pPr>
            <a:r>
              <a:rPr lang="ru-RU" dirty="0" smtClean="0">
                <a:latin typeface="Arial Unicode MS" pitchFamily="34" charset="-128"/>
                <a:ea typeface="Arial Unicode MS" pitchFamily="34" charset="-128"/>
                <a:cs typeface="Arial Unicode MS" pitchFamily="34" charset="-128"/>
              </a:rPr>
              <a:t>1 балл – допущена одна ошибка; 0 баллов – допущено две и более ошибки. </a:t>
            </a:r>
          </a:p>
          <a:p>
            <a:pPr>
              <a:buNone/>
            </a:pPr>
            <a:r>
              <a:rPr lang="ru-RU" dirty="0" smtClean="0">
                <a:latin typeface="Arial Unicode MS" pitchFamily="34" charset="-128"/>
                <a:ea typeface="Arial Unicode MS" pitchFamily="34" charset="-128"/>
                <a:cs typeface="Arial Unicode MS" pitchFamily="34" charset="-128"/>
              </a:rPr>
              <a:t>Задания 1, 6, 12, 21–24  оцениваются  в  зависимости  от  полноты  и правильности ответа. </a:t>
            </a:r>
          </a:p>
          <a:p>
            <a:pPr>
              <a:buNone/>
            </a:pPr>
            <a:r>
              <a:rPr lang="ru-RU" dirty="0" smtClean="0">
                <a:latin typeface="Arial Unicode MS" pitchFamily="34" charset="-128"/>
                <a:ea typeface="Arial Unicode MS" pitchFamily="34" charset="-128"/>
                <a:cs typeface="Arial Unicode MS" pitchFamily="34" charset="-128"/>
              </a:rPr>
              <a:t>За полное и правильное выполнение заданий 1, 6, 21, 22 и 24 выставляется 2 балла, при неполном ответе – 1 балл. </a:t>
            </a:r>
            <a:endParaRPr lang="ru-RU"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Autofit/>
          </a:bodyPr>
          <a:lstStyle/>
          <a:p>
            <a:r>
              <a:rPr lang="ru-RU" sz="3200" b="1" dirty="0" smtClean="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rPr>
              <a:t>Система оценивания выполнения отдельных заданий и работы в целом</a:t>
            </a:r>
            <a:endParaRPr lang="ru-RU" sz="3200" b="1" dirty="0">
              <a:ln w="1905">
                <a:solidFill>
                  <a:schemeClr val="accent6">
                    <a:lumMod val="50000"/>
                  </a:schemeClr>
                </a:solidFill>
              </a:ln>
              <a:solidFill>
                <a:srgbClr val="FF3300"/>
              </a:solidFill>
              <a:effectLst>
                <a:innerShdw blurRad="69850" dist="43180" dir="5400000">
                  <a:srgbClr val="000000">
                    <a:alpha val="65000"/>
                  </a:srgbClr>
                </a:innerShdw>
              </a:effectLst>
              <a:latin typeface="Arial" pitchFamily="34" charset="0"/>
              <a:cs typeface="Arial" pitchFamily="34" charset="0"/>
            </a:endParaRPr>
          </a:p>
        </p:txBody>
      </p:sp>
      <p:sp>
        <p:nvSpPr>
          <p:cNvPr id="3" name="Содержимое 2"/>
          <p:cNvSpPr>
            <a:spLocks noGrp="1"/>
          </p:cNvSpPr>
          <p:nvPr>
            <p:ph idx="1"/>
          </p:nvPr>
        </p:nvSpPr>
        <p:spPr/>
        <p:txBody>
          <a:bodyPr>
            <a:normAutofit fontScale="92500" lnSpcReduction="20000"/>
          </a:bodyPr>
          <a:lstStyle/>
          <a:p>
            <a:pPr>
              <a:buNone/>
            </a:pPr>
            <a:r>
              <a:rPr lang="ru-RU" dirty="0" smtClean="0">
                <a:latin typeface="Arial Unicode MS" pitchFamily="34" charset="-128"/>
                <a:ea typeface="Arial Unicode MS" pitchFamily="34" charset="-128"/>
                <a:cs typeface="Arial Unicode MS" pitchFamily="34" charset="-128"/>
              </a:rPr>
              <a:t>За полное и правильное выполнение задания 23 выставляется 3 балла. При </a:t>
            </a:r>
          </a:p>
          <a:p>
            <a:pPr>
              <a:buNone/>
            </a:pPr>
            <a:r>
              <a:rPr lang="ru-RU" dirty="0" smtClean="0">
                <a:latin typeface="Arial Unicode MS" pitchFamily="34" charset="-128"/>
                <a:ea typeface="Arial Unicode MS" pitchFamily="34" charset="-128"/>
                <a:cs typeface="Arial Unicode MS" pitchFamily="34" charset="-128"/>
              </a:rPr>
              <a:t>неполном  выполнении  в  зависимости  от  </a:t>
            </a:r>
            <a:r>
              <a:rPr lang="ru-RU" dirty="0" err="1" smtClean="0">
                <a:latin typeface="Arial Unicode MS" pitchFamily="34" charset="-128"/>
                <a:ea typeface="Arial Unicode MS" pitchFamily="34" charset="-128"/>
                <a:cs typeface="Arial Unicode MS" pitchFamily="34" charset="-128"/>
              </a:rPr>
              <a:t>представленности</a:t>
            </a:r>
            <a:r>
              <a:rPr lang="ru-RU" dirty="0" smtClean="0">
                <a:latin typeface="Arial Unicode MS" pitchFamily="34" charset="-128"/>
                <a:ea typeface="Arial Unicode MS" pitchFamily="34" charset="-128"/>
                <a:cs typeface="Arial Unicode MS" pitchFamily="34" charset="-128"/>
              </a:rPr>
              <a:t>  требуемых </a:t>
            </a:r>
          </a:p>
          <a:p>
            <a:pPr>
              <a:buNone/>
            </a:pPr>
            <a:r>
              <a:rPr lang="ru-RU" dirty="0" smtClean="0">
                <a:latin typeface="Arial Unicode MS" pitchFamily="34" charset="-128"/>
                <a:ea typeface="Arial Unicode MS" pitchFamily="34" charset="-128"/>
                <a:cs typeface="Arial Unicode MS" pitchFamily="34" charset="-128"/>
              </a:rPr>
              <a:t>компонентов ответа – 2 или 1 балл. </a:t>
            </a:r>
          </a:p>
          <a:p>
            <a:pPr>
              <a:buNone/>
            </a:pPr>
            <a:r>
              <a:rPr lang="ru-RU" dirty="0" smtClean="0">
                <a:latin typeface="Arial Unicode MS" pitchFamily="34" charset="-128"/>
                <a:ea typeface="Arial Unicode MS" pitchFamily="34" charset="-128"/>
                <a:cs typeface="Arial Unicode MS" pitchFamily="34" charset="-128"/>
              </a:rPr>
              <a:t>За полное и правильное выполнение задания 12 выставляется 4 балла. При </a:t>
            </a:r>
          </a:p>
          <a:p>
            <a:pPr>
              <a:buNone/>
            </a:pPr>
            <a:r>
              <a:rPr lang="ru-RU" dirty="0" smtClean="0">
                <a:latin typeface="Arial Unicode MS" pitchFamily="34" charset="-128"/>
                <a:ea typeface="Arial Unicode MS" pitchFamily="34" charset="-128"/>
                <a:cs typeface="Arial Unicode MS" pitchFamily="34" charset="-128"/>
              </a:rPr>
              <a:t>неполном  выполнении  в  зависимости  от  </a:t>
            </a:r>
            <a:r>
              <a:rPr lang="ru-RU" dirty="0" err="1" smtClean="0">
                <a:latin typeface="Arial Unicode MS" pitchFamily="34" charset="-128"/>
                <a:ea typeface="Arial Unicode MS" pitchFamily="34" charset="-128"/>
                <a:cs typeface="Arial Unicode MS" pitchFamily="34" charset="-128"/>
              </a:rPr>
              <a:t>представленности</a:t>
            </a:r>
            <a:r>
              <a:rPr lang="ru-RU" dirty="0" smtClean="0">
                <a:latin typeface="Arial Unicode MS" pitchFamily="34" charset="-128"/>
                <a:ea typeface="Arial Unicode MS" pitchFamily="34" charset="-128"/>
                <a:cs typeface="Arial Unicode MS" pitchFamily="34" charset="-128"/>
              </a:rPr>
              <a:t>  требуемых </a:t>
            </a:r>
          </a:p>
          <a:p>
            <a:pPr>
              <a:buNone/>
            </a:pPr>
            <a:r>
              <a:rPr lang="ru-RU" dirty="0" smtClean="0">
                <a:latin typeface="Arial Unicode MS" pitchFamily="34" charset="-128"/>
                <a:ea typeface="Arial Unicode MS" pitchFamily="34" charset="-128"/>
                <a:cs typeface="Arial Unicode MS" pitchFamily="34" charset="-128"/>
              </a:rPr>
              <a:t>компонентов ответа – 3, 2 или 1 балл. </a:t>
            </a:r>
            <a:endParaRPr lang="ru-RU"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Задание 1</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idx="1"/>
          </p:nvPr>
        </p:nvSpPr>
        <p:spPr/>
        <p:txBody>
          <a:bodyPr>
            <a:normAutofit fontScale="92500" lnSpcReduction="20000"/>
          </a:bodyPr>
          <a:lstStyle/>
          <a:p>
            <a:pPr algn="ctr">
              <a:buNone/>
            </a:pPr>
            <a:r>
              <a:rPr lang="ru-RU" dirty="0" smtClean="0"/>
              <a:t>Какие  два  из  перечисленных  понятий используются  в  первую  очередь  при  описании политической сферы общества?  </a:t>
            </a:r>
          </a:p>
          <a:p>
            <a:pPr algn="ctr">
              <a:buNone/>
            </a:pPr>
            <a:r>
              <a:rPr lang="ru-RU" dirty="0" smtClean="0"/>
              <a:t> </a:t>
            </a:r>
            <a:r>
              <a:rPr lang="ru-RU" b="1" dirty="0" smtClean="0">
                <a:solidFill>
                  <a:srgbClr val="C00000"/>
                </a:solidFill>
              </a:rPr>
              <a:t>Страта;  доход;  власть; демократия; собственность. </a:t>
            </a:r>
          </a:p>
          <a:p>
            <a:pPr algn="ctr">
              <a:buNone/>
            </a:pPr>
            <a:r>
              <a:rPr lang="ru-RU" dirty="0" smtClean="0"/>
              <a:t> </a:t>
            </a:r>
          </a:p>
          <a:p>
            <a:pPr algn="ctr">
              <a:buNone/>
            </a:pPr>
            <a:r>
              <a:rPr lang="ru-RU" dirty="0" smtClean="0"/>
              <a:t>Выпишите  соответствующие  понятия  и  раскройте  смысл  любого  одного   из них. Ответ запишите на бланке ответов № 2, указав номер задания. </a:t>
            </a:r>
          </a:p>
          <a:p>
            <a:pPr algn="ctr">
              <a:buNone/>
            </a:pPr>
            <a:r>
              <a:rPr lang="ru-RU" dirty="0" smtClean="0"/>
              <a:t> </a:t>
            </a:r>
            <a:endParaRPr lang="ru-RU" dirty="0"/>
          </a:p>
        </p:txBody>
      </p:sp>
      <p:sp>
        <p:nvSpPr>
          <p:cNvPr id="4" name="Прямоугольник 3"/>
          <p:cNvSpPr/>
          <p:nvPr/>
        </p:nvSpPr>
        <p:spPr>
          <a:xfrm>
            <a:off x="6500826" y="5786454"/>
            <a:ext cx="1714512" cy="714380"/>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smtClean="0">
                <a:solidFill>
                  <a:srgbClr val="C00000"/>
                </a:solidFill>
              </a:rPr>
              <a:t>2 балла</a:t>
            </a:r>
            <a:endParaRPr lang="ru-RU" sz="2800" b="1" dirty="0">
              <a:solidFill>
                <a:srgbClr val="C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Задание 2, 4, 7, 8, 10, 13, 16,17</a:t>
            </a:r>
            <a:endParaRPr lang="ru-RU" dirty="0">
              <a:latin typeface="Arial" pitchFamily="34" charset="0"/>
              <a:cs typeface="Arial" pitchFamily="34" charset="0"/>
            </a:endParaRPr>
          </a:p>
        </p:txBody>
      </p:sp>
      <p:sp>
        <p:nvSpPr>
          <p:cNvPr id="3" name="Содержимое 2"/>
          <p:cNvSpPr>
            <a:spLocks noGrp="1"/>
          </p:cNvSpPr>
          <p:nvPr>
            <p:ph idx="1"/>
          </p:nvPr>
        </p:nvSpPr>
        <p:spPr>
          <a:xfrm>
            <a:off x="428596" y="1428736"/>
            <a:ext cx="8229600" cy="4525963"/>
          </a:xfrm>
        </p:spPr>
        <p:txBody>
          <a:bodyPr>
            <a:normAutofit lnSpcReduction="10000"/>
          </a:bodyPr>
          <a:lstStyle/>
          <a:p>
            <a:pPr marL="0" indent="0">
              <a:buNone/>
            </a:pPr>
            <a:r>
              <a:rPr lang="ru-RU" dirty="0" smtClean="0">
                <a:latin typeface="Arial Unicode MS" pitchFamily="34" charset="-128"/>
                <a:ea typeface="Arial Unicode MS" pitchFamily="34" charset="-128"/>
                <a:cs typeface="Arial Unicode MS" pitchFamily="34" charset="-128"/>
              </a:rPr>
              <a:t>На уроке школьники изучали семейное законодательство РФ на примере дела о  разводе  одной  семейной  пары.  Субъектом  данной  учебной  деятельности является(-</a:t>
            </a:r>
            <a:r>
              <a:rPr lang="ru-RU" dirty="0" err="1" smtClean="0">
                <a:latin typeface="Arial Unicode MS" pitchFamily="34" charset="-128"/>
                <a:ea typeface="Arial Unicode MS" pitchFamily="34" charset="-128"/>
                <a:cs typeface="Arial Unicode MS" pitchFamily="34" charset="-128"/>
              </a:rPr>
              <a:t>ются</a:t>
            </a:r>
            <a:r>
              <a:rPr lang="ru-RU" dirty="0" smtClean="0">
                <a:latin typeface="Arial Unicode MS" pitchFamily="34" charset="-128"/>
                <a:ea typeface="Arial Unicode MS" pitchFamily="34" charset="-128"/>
                <a:cs typeface="Arial Unicode MS" pitchFamily="34" charset="-128"/>
              </a:rPr>
              <a:t>) </a:t>
            </a:r>
          </a:p>
          <a:p>
            <a:pPr marL="0" indent="0">
              <a:buNone/>
            </a:pPr>
            <a:r>
              <a:rPr lang="ru-RU" dirty="0" smtClean="0">
                <a:latin typeface="Arial Unicode MS" pitchFamily="34" charset="-128"/>
                <a:ea typeface="Arial Unicode MS" pitchFamily="34" charset="-128"/>
                <a:cs typeface="Arial Unicode MS" pitchFamily="34" charset="-128"/>
              </a:rPr>
              <a:t>1)  семейное законодательство </a:t>
            </a:r>
          </a:p>
          <a:p>
            <a:pPr marL="0" indent="0">
              <a:buNone/>
            </a:pPr>
            <a:r>
              <a:rPr lang="ru-RU" dirty="0" smtClean="0">
                <a:latin typeface="Arial Unicode MS" pitchFamily="34" charset="-128"/>
                <a:ea typeface="Arial Unicode MS" pitchFamily="34" charset="-128"/>
                <a:cs typeface="Arial Unicode MS" pitchFamily="34" charset="-128"/>
              </a:rPr>
              <a:t>2)  урок </a:t>
            </a:r>
          </a:p>
          <a:p>
            <a:pPr marL="0" indent="0">
              <a:buNone/>
            </a:pPr>
            <a:r>
              <a:rPr lang="ru-RU" dirty="0" smtClean="0">
                <a:latin typeface="Arial Unicode MS" pitchFamily="34" charset="-128"/>
                <a:ea typeface="Arial Unicode MS" pitchFamily="34" charset="-128"/>
                <a:cs typeface="Arial Unicode MS" pitchFamily="34" charset="-128"/>
              </a:rPr>
              <a:t>3)  школьники </a:t>
            </a:r>
          </a:p>
          <a:p>
            <a:pPr marL="0" indent="0">
              <a:buNone/>
            </a:pPr>
            <a:r>
              <a:rPr lang="ru-RU" dirty="0" smtClean="0">
                <a:latin typeface="Arial Unicode MS" pitchFamily="34" charset="-128"/>
                <a:ea typeface="Arial Unicode MS" pitchFamily="34" charset="-128"/>
                <a:cs typeface="Arial Unicode MS" pitchFamily="34" charset="-128"/>
              </a:rPr>
              <a:t>4)  семейная пара</a:t>
            </a:r>
            <a:endParaRPr lang="ru-RU" dirty="0">
              <a:latin typeface="Arial Unicode MS" pitchFamily="34" charset="-128"/>
              <a:ea typeface="Arial Unicode MS" pitchFamily="34" charset="-128"/>
              <a:cs typeface="Arial Unicode MS" pitchFamily="34" charset="-128"/>
            </a:endParaRPr>
          </a:p>
        </p:txBody>
      </p:sp>
      <p:sp>
        <p:nvSpPr>
          <p:cNvPr id="5" name="Прямоугольник 4"/>
          <p:cNvSpPr/>
          <p:nvPr/>
        </p:nvSpPr>
        <p:spPr>
          <a:xfrm>
            <a:off x="6643702" y="5214950"/>
            <a:ext cx="1714512" cy="714380"/>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smtClean="0">
                <a:solidFill>
                  <a:srgbClr val="002060"/>
                </a:solidFill>
              </a:rPr>
              <a:t>1 балл</a:t>
            </a: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Задание 3, 5, 9, 11, 14, 18 – анализ суждений</a:t>
            </a:r>
            <a:endParaRPr lang="ru-RU" dirty="0">
              <a:latin typeface="Arial" pitchFamily="34" charset="0"/>
              <a:cs typeface="Arial" pitchFamily="34" charset="0"/>
            </a:endParaRPr>
          </a:p>
        </p:txBody>
      </p:sp>
      <p:sp>
        <p:nvSpPr>
          <p:cNvPr id="3" name="Содержимое 2"/>
          <p:cNvSpPr>
            <a:spLocks noGrp="1"/>
          </p:cNvSpPr>
          <p:nvPr>
            <p:ph idx="1"/>
          </p:nvPr>
        </p:nvSpPr>
        <p:spPr>
          <a:xfrm>
            <a:off x="457200" y="1600200"/>
            <a:ext cx="8401080" cy="4525963"/>
          </a:xfrm>
        </p:spPr>
        <p:txBody>
          <a:bodyPr>
            <a:normAutofit fontScale="92500" lnSpcReduction="10000"/>
          </a:bodyPr>
          <a:lstStyle/>
          <a:p>
            <a:pPr marL="0" indent="0">
              <a:buNone/>
            </a:pPr>
            <a:r>
              <a:rPr lang="ru-RU" dirty="0" smtClean="0">
                <a:latin typeface="Arial Unicode MS" pitchFamily="34" charset="-128"/>
                <a:ea typeface="Arial Unicode MS" pitchFamily="34" charset="-128"/>
                <a:cs typeface="Arial Unicode MS" pitchFamily="34" charset="-128"/>
              </a:rPr>
              <a:t>Верны ли следующие суждения об обществе? </a:t>
            </a:r>
          </a:p>
          <a:p>
            <a:pPr marL="0" indent="0">
              <a:buNone/>
            </a:pPr>
            <a:r>
              <a:rPr lang="ru-RU" dirty="0" smtClean="0">
                <a:latin typeface="Arial Unicode MS" pitchFamily="34" charset="-128"/>
                <a:ea typeface="Arial Unicode MS" pitchFamily="34" charset="-128"/>
                <a:cs typeface="Arial Unicode MS" pitchFamily="34" charset="-128"/>
              </a:rPr>
              <a:t>А. Общество является частью природы. </a:t>
            </a:r>
          </a:p>
          <a:p>
            <a:pPr marL="0" indent="0">
              <a:buNone/>
            </a:pPr>
            <a:r>
              <a:rPr lang="ru-RU" dirty="0" smtClean="0">
                <a:latin typeface="Arial Unicode MS" pitchFamily="34" charset="-128"/>
                <a:ea typeface="Arial Unicode MS" pitchFamily="34" charset="-128"/>
                <a:cs typeface="Arial Unicode MS" pitchFamily="34" charset="-128"/>
              </a:rPr>
              <a:t>Б. В структуру общества входят сферы общественной жизни. </a:t>
            </a:r>
          </a:p>
          <a:p>
            <a:pPr marL="0" indent="0">
              <a:buNone/>
            </a:pPr>
            <a:r>
              <a:rPr lang="ru-RU" dirty="0" smtClean="0">
                <a:latin typeface="Arial Unicode MS" pitchFamily="34" charset="-128"/>
                <a:ea typeface="Arial Unicode MS" pitchFamily="34" charset="-128"/>
                <a:cs typeface="Arial Unicode MS" pitchFamily="34" charset="-128"/>
              </a:rPr>
              <a:t>1)  верно только А </a:t>
            </a:r>
          </a:p>
          <a:p>
            <a:pPr marL="0" indent="0">
              <a:buNone/>
            </a:pPr>
            <a:r>
              <a:rPr lang="ru-RU" dirty="0" smtClean="0">
                <a:latin typeface="Arial Unicode MS" pitchFamily="34" charset="-128"/>
                <a:ea typeface="Arial Unicode MS" pitchFamily="34" charset="-128"/>
                <a:cs typeface="Arial Unicode MS" pitchFamily="34" charset="-128"/>
              </a:rPr>
              <a:t>2)  верно только Б </a:t>
            </a:r>
          </a:p>
          <a:p>
            <a:pPr marL="0" indent="0">
              <a:buNone/>
            </a:pPr>
            <a:r>
              <a:rPr lang="ru-RU" dirty="0" smtClean="0">
                <a:latin typeface="Arial Unicode MS" pitchFamily="34" charset="-128"/>
                <a:ea typeface="Arial Unicode MS" pitchFamily="34" charset="-128"/>
                <a:cs typeface="Arial Unicode MS" pitchFamily="34" charset="-128"/>
              </a:rPr>
              <a:t>3)  верны оба суждения </a:t>
            </a:r>
          </a:p>
          <a:p>
            <a:pPr marL="0" indent="0">
              <a:buNone/>
            </a:pPr>
            <a:r>
              <a:rPr lang="ru-RU" dirty="0" smtClean="0">
                <a:latin typeface="Arial Unicode MS" pitchFamily="34" charset="-128"/>
                <a:ea typeface="Arial Unicode MS" pitchFamily="34" charset="-128"/>
                <a:cs typeface="Arial Unicode MS" pitchFamily="34" charset="-128"/>
              </a:rPr>
              <a:t>4)  оба суждения неверны </a:t>
            </a:r>
            <a:endParaRPr lang="ru-RU" dirty="0">
              <a:latin typeface="Arial Unicode MS" pitchFamily="34" charset="-128"/>
              <a:ea typeface="Arial Unicode MS" pitchFamily="34" charset="-128"/>
              <a:cs typeface="Arial Unicode MS" pitchFamily="34" charset="-128"/>
            </a:endParaRPr>
          </a:p>
        </p:txBody>
      </p:sp>
      <p:sp>
        <p:nvSpPr>
          <p:cNvPr id="4" name="Прямоугольник 3"/>
          <p:cNvSpPr/>
          <p:nvPr/>
        </p:nvSpPr>
        <p:spPr>
          <a:xfrm>
            <a:off x="7072330" y="5214950"/>
            <a:ext cx="1714512" cy="714380"/>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smtClean="0">
                <a:solidFill>
                  <a:srgbClr val="002060"/>
                </a:solidFill>
              </a:rPr>
              <a:t>1 балл</a:t>
            </a: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Задание 6</a:t>
            </a:r>
            <a:endParaRPr lang="ru-RU" dirty="0">
              <a:latin typeface="Arial" pitchFamily="34" charset="0"/>
              <a:cs typeface="Arial" pitchFamily="34" charset="0"/>
            </a:endParaRPr>
          </a:p>
        </p:txBody>
      </p:sp>
      <p:sp>
        <p:nvSpPr>
          <p:cNvPr id="3" name="Содержимое 2"/>
          <p:cNvSpPr>
            <a:spLocks noGrp="1"/>
          </p:cNvSpPr>
          <p:nvPr>
            <p:ph idx="1"/>
          </p:nvPr>
        </p:nvSpPr>
        <p:spPr>
          <a:xfrm>
            <a:off x="214282" y="1142984"/>
            <a:ext cx="8715436" cy="4983179"/>
          </a:xfrm>
        </p:spPr>
        <p:txBody>
          <a:bodyPr>
            <a:normAutofit fontScale="77500" lnSpcReduction="20000"/>
          </a:bodyPr>
          <a:lstStyle/>
          <a:p>
            <a:pPr marL="0" indent="0">
              <a:buNone/>
            </a:pPr>
            <a:r>
              <a:rPr lang="ru-RU" dirty="0" smtClean="0">
                <a:latin typeface="Arial Unicode MS" pitchFamily="34" charset="-128"/>
                <a:ea typeface="Arial Unicode MS" pitchFamily="34" charset="-128"/>
                <a:cs typeface="Arial Unicode MS" pitchFamily="34" charset="-128"/>
              </a:rPr>
              <a:t>Совершеннолетнему  Роману  Р.  пришло SMS-сообщение  от  неизвестного  абонента: «Уважаемый  клиент!  Ваша  карта  заблокирована,  была  попытка </a:t>
            </a:r>
          </a:p>
          <a:p>
            <a:pPr marL="0" indent="0">
              <a:buNone/>
            </a:pPr>
            <a:r>
              <a:rPr lang="ru-RU" dirty="0" smtClean="0">
                <a:latin typeface="Arial Unicode MS" pitchFamily="34" charset="-128"/>
                <a:ea typeface="Arial Unicode MS" pitchFamily="34" charset="-128"/>
                <a:cs typeface="Arial Unicode MS" pitchFamily="34" charset="-128"/>
              </a:rPr>
              <a:t>несанкционированного снятия денег. Для возобновления пользования счётом сообщите  по  телефону ***  данные  по  Вашей  карте:  №  и PIN-код.  В  ближайшее время вопрос будет решён. Банк Д.». </a:t>
            </a:r>
          </a:p>
          <a:p>
            <a:pPr marL="0" indent="0">
              <a:buNone/>
            </a:pPr>
            <a:endParaRPr lang="ru-RU" dirty="0" smtClean="0">
              <a:latin typeface="Arial Unicode MS" pitchFamily="34" charset="-128"/>
              <a:ea typeface="Arial Unicode MS" pitchFamily="34" charset="-128"/>
              <a:cs typeface="Arial Unicode MS" pitchFamily="34" charset="-128"/>
            </a:endParaRPr>
          </a:p>
          <a:p>
            <a:pPr marL="0" indent="0">
              <a:buNone/>
            </a:pPr>
            <a:r>
              <a:rPr lang="ru-RU" b="1" dirty="0" smtClean="0">
                <a:solidFill>
                  <a:srgbClr val="002060"/>
                </a:solidFill>
                <a:latin typeface="Arial Unicode MS" pitchFamily="34" charset="-128"/>
                <a:ea typeface="Arial Unicode MS" pitchFamily="34" charset="-128"/>
                <a:cs typeface="Arial Unicode MS" pitchFamily="34" charset="-128"/>
              </a:rPr>
              <a:t>В чём состоит опасность данной ситуации для личных финансов Романа Р.? </a:t>
            </a:r>
          </a:p>
          <a:p>
            <a:pPr marL="0" indent="0">
              <a:buNone/>
            </a:pPr>
            <a:r>
              <a:rPr lang="ru-RU" b="1" dirty="0" smtClean="0">
                <a:solidFill>
                  <a:srgbClr val="002060"/>
                </a:solidFill>
                <a:latin typeface="Arial Unicode MS" pitchFamily="34" charset="-128"/>
                <a:ea typeface="Arial Unicode MS" pitchFamily="34" charset="-128"/>
                <a:cs typeface="Arial Unicode MS" pitchFamily="34" charset="-128"/>
              </a:rPr>
              <a:t>Как ему правильно поступить в данной ситуации? </a:t>
            </a:r>
          </a:p>
          <a:p>
            <a:pPr marL="0" indent="0">
              <a:buNone/>
            </a:pPr>
            <a:r>
              <a:rPr lang="ru-RU" b="1" dirty="0" smtClean="0">
                <a:solidFill>
                  <a:srgbClr val="002060"/>
                </a:solidFill>
                <a:latin typeface="Arial Unicode MS" pitchFamily="34" charset="-128"/>
                <a:ea typeface="Arial Unicode MS" pitchFamily="34" charset="-128"/>
                <a:cs typeface="Arial Unicode MS" pitchFamily="34" charset="-128"/>
              </a:rPr>
              <a:t>Ответ запишите на бланке ответов № 2, указав номер задания. </a:t>
            </a:r>
            <a:endParaRPr lang="ru-RU" b="1" dirty="0">
              <a:solidFill>
                <a:srgbClr val="002060"/>
              </a:solidFill>
              <a:latin typeface="Arial Unicode MS" pitchFamily="34" charset="-128"/>
              <a:ea typeface="Arial Unicode MS" pitchFamily="34" charset="-128"/>
              <a:cs typeface="Arial Unicode MS" pitchFamily="34" charset="-128"/>
            </a:endParaRPr>
          </a:p>
        </p:txBody>
      </p:sp>
      <p:sp>
        <p:nvSpPr>
          <p:cNvPr id="4" name="Прямоугольник 3"/>
          <p:cNvSpPr/>
          <p:nvPr/>
        </p:nvSpPr>
        <p:spPr>
          <a:xfrm>
            <a:off x="6500826" y="5786454"/>
            <a:ext cx="1714512" cy="714380"/>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smtClean="0">
                <a:solidFill>
                  <a:srgbClr val="C00000"/>
                </a:solidFill>
              </a:rPr>
              <a:t>2 балла</a:t>
            </a:r>
            <a:endParaRPr lang="ru-RU" sz="2800" b="1" dirty="0">
              <a:solidFill>
                <a:srgbClr val="C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Задание 12</a:t>
            </a:r>
            <a:endParaRPr lang="ru-RU" dirty="0">
              <a:latin typeface="Arial" pitchFamily="34" charset="0"/>
              <a:cs typeface="Arial" pitchFamily="34" charset="0"/>
            </a:endParaRPr>
          </a:p>
        </p:txBody>
      </p:sp>
      <p:sp>
        <p:nvSpPr>
          <p:cNvPr id="3" name="Содержимое 2"/>
          <p:cNvSpPr>
            <a:spLocks noGrp="1"/>
          </p:cNvSpPr>
          <p:nvPr>
            <p:ph idx="1"/>
          </p:nvPr>
        </p:nvSpPr>
        <p:spPr>
          <a:xfrm>
            <a:off x="457200" y="928671"/>
            <a:ext cx="8229600" cy="1785950"/>
          </a:xfrm>
        </p:spPr>
        <p:txBody>
          <a:bodyPr>
            <a:normAutofit lnSpcReduction="10000"/>
          </a:bodyPr>
          <a:lstStyle/>
          <a:p>
            <a:pPr marL="0" indent="0">
              <a:buNone/>
            </a:pPr>
            <a:r>
              <a:rPr lang="ru-RU" sz="2000" b="1" dirty="0" smtClean="0">
                <a:latin typeface="Arial Unicode MS" pitchFamily="34" charset="-128"/>
                <a:ea typeface="Arial Unicode MS" pitchFamily="34" charset="-128"/>
                <a:cs typeface="Arial Unicode MS" pitchFamily="34" charset="-128"/>
              </a:rPr>
              <a:t>В  ходе  социологических  опросов совершеннолетних  жителей  страны Z  им предложили  определить,  знание  каких  отраслей  права  больше  всего  нужно  человеку (не  юристу  по  специальности) (можно  было  дать  несколько ответов). Результаты опроса (в % от числа отвечавших) представлены на гистограмме.</a:t>
            </a:r>
            <a:endParaRPr lang="ru-RU" sz="2000" b="1" dirty="0">
              <a:latin typeface="Arial Unicode MS" pitchFamily="34" charset="-128"/>
              <a:ea typeface="Arial Unicode MS" pitchFamily="34" charset="-128"/>
              <a:cs typeface="Arial Unicode MS" pitchFamily="34" charset="-128"/>
            </a:endParaRPr>
          </a:p>
        </p:txBody>
      </p:sp>
      <p:pic>
        <p:nvPicPr>
          <p:cNvPr id="15362" name="Picture 2"/>
          <p:cNvPicPr>
            <a:picLocks noChangeAspect="1" noChangeArrowheads="1"/>
          </p:cNvPicPr>
          <p:nvPr/>
        </p:nvPicPr>
        <p:blipFill>
          <a:blip r:embed="rId2">
            <a:lum bright="-10000" contrast="30000"/>
          </a:blip>
          <a:srcRect/>
          <a:stretch>
            <a:fillRect/>
          </a:stretch>
        </p:blipFill>
        <p:spPr bwMode="auto">
          <a:xfrm>
            <a:off x="500034" y="2571744"/>
            <a:ext cx="8310060" cy="37245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t>Учет достижений участников НОУ в ННГУ им. Лобачевского</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endParaRPr>
          </a:p>
        </p:txBody>
      </p:sp>
      <p:sp>
        <p:nvSpPr>
          <p:cNvPr id="3" name="Содержимое 2"/>
          <p:cNvSpPr>
            <a:spLocks noGrp="1"/>
          </p:cNvSpPr>
          <p:nvPr>
            <p:ph idx="1"/>
          </p:nvPr>
        </p:nvSpPr>
        <p:spPr>
          <a:xfrm>
            <a:off x="457200" y="2714620"/>
            <a:ext cx="8401080" cy="3411543"/>
          </a:xfrm>
        </p:spPr>
        <p:txBody>
          <a:bodyPr>
            <a:normAutofit/>
          </a:bodyPr>
          <a:lstStyle/>
          <a:p>
            <a:pPr fontAlgn="base"/>
            <a:r>
              <a:rPr lang="ru-RU" dirty="0" smtClean="0">
                <a:latin typeface="Arial Unicode MS" pitchFamily="34" charset="-128"/>
                <a:ea typeface="Arial Unicode MS" pitchFamily="34" charset="-128"/>
                <a:cs typeface="Arial Unicode MS" pitchFamily="34" charset="-128"/>
              </a:rPr>
              <a:t>Победители городской конференции + 5 баллов к ЕГЭ по истории</a:t>
            </a:r>
          </a:p>
          <a:p>
            <a:pPr fontAlgn="base"/>
            <a:r>
              <a:rPr lang="ru-RU" dirty="0" smtClean="0">
                <a:latin typeface="Arial Unicode MS" pitchFamily="34" charset="-128"/>
                <a:ea typeface="Arial Unicode MS" pitchFamily="34" charset="-128"/>
                <a:cs typeface="Arial Unicode MS" pitchFamily="34" charset="-128"/>
              </a:rPr>
              <a:t>Призеры городской конференции + 3 балла к ЕГЭ по истории</a:t>
            </a:r>
          </a:p>
          <a:p>
            <a:pPr fontAlgn="base"/>
            <a:r>
              <a:rPr lang="ru-RU" dirty="0" smtClean="0">
                <a:latin typeface="Arial Unicode MS" pitchFamily="34" charset="-128"/>
                <a:ea typeface="Arial Unicode MS" pitchFamily="34" charset="-128"/>
                <a:cs typeface="Arial Unicode MS" pitchFamily="34" charset="-128"/>
              </a:rPr>
              <a:t>Участники городской конференции + 1 балл к ЕГЭ по истории</a:t>
            </a:r>
          </a:p>
          <a:p>
            <a:endParaRPr lang="ru-RU" dirty="0"/>
          </a:p>
        </p:txBody>
      </p:sp>
      <p:sp>
        <p:nvSpPr>
          <p:cNvPr id="4" name="TextBox 3"/>
          <p:cNvSpPr txBox="1"/>
          <p:nvPr/>
        </p:nvSpPr>
        <p:spPr>
          <a:xfrm>
            <a:off x="500034" y="1714488"/>
            <a:ext cx="8286808" cy="954107"/>
          </a:xfrm>
          <a:prstGeom prst="rect">
            <a:avLst/>
          </a:prstGeom>
          <a:noFill/>
        </p:spPr>
        <p:txBody>
          <a:bodyPr wrap="square" rtlCol="0">
            <a:spAutoFit/>
          </a:bodyPr>
          <a:lstStyle/>
          <a:p>
            <a:pPr algn="ctr"/>
            <a:r>
              <a:rPr lang="ru-RU" sz="2800" dirty="0" smtClean="0">
                <a:solidFill>
                  <a:srgbClr val="C00000"/>
                </a:solidFill>
                <a:latin typeface="Arial" pitchFamily="34" charset="0"/>
                <a:cs typeface="Arial" pitchFamily="34" charset="0"/>
              </a:rPr>
              <a:t>Секции по истории и международным отношениям:</a:t>
            </a:r>
            <a:endParaRPr lang="ru-RU" sz="28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rmAutofit fontScale="90000"/>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Задание 12</a:t>
            </a:r>
            <a:endParaRPr lang="ru-RU" dirty="0"/>
          </a:p>
        </p:txBody>
      </p:sp>
      <p:sp>
        <p:nvSpPr>
          <p:cNvPr id="3" name="Содержимое 2"/>
          <p:cNvSpPr>
            <a:spLocks noGrp="1"/>
          </p:cNvSpPr>
          <p:nvPr>
            <p:ph idx="1"/>
          </p:nvPr>
        </p:nvSpPr>
        <p:spPr>
          <a:xfrm>
            <a:off x="214282" y="4071942"/>
            <a:ext cx="8643998" cy="2054221"/>
          </a:xfrm>
        </p:spPr>
        <p:txBody>
          <a:bodyPr>
            <a:noAutofit/>
          </a:bodyPr>
          <a:lstStyle/>
          <a:p>
            <a:pPr marL="0" indent="0">
              <a:buNone/>
            </a:pPr>
            <a:r>
              <a:rPr lang="ru-RU" sz="2000" b="1" dirty="0" smtClean="0">
                <a:latin typeface="Arial Unicode MS" pitchFamily="34" charset="-128"/>
                <a:ea typeface="Arial Unicode MS" pitchFamily="34" charset="-128"/>
                <a:cs typeface="Arial Unicode MS" pitchFamily="34" charset="-128"/>
              </a:rPr>
              <a:t>Сформулируйте по одному </a:t>
            </a:r>
            <a:r>
              <a:rPr lang="ru-RU" sz="2000" b="1" dirty="0" smtClean="0">
                <a:solidFill>
                  <a:srgbClr val="800000"/>
                </a:solidFill>
                <a:latin typeface="Arial Unicode MS" pitchFamily="34" charset="-128"/>
                <a:ea typeface="Arial Unicode MS" pitchFamily="34" charset="-128"/>
                <a:cs typeface="Arial Unicode MS" pitchFamily="34" charset="-128"/>
              </a:rPr>
              <a:t>выводу</a:t>
            </a:r>
            <a:r>
              <a:rPr lang="ru-RU" sz="2000" b="1" dirty="0" smtClean="0">
                <a:latin typeface="Arial Unicode MS" pitchFamily="34" charset="-128"/>
                <a:ea typeface="Arial Unicode MS" pitchFamily="34" charset="-128"/>
                <a:cs typeface="Arial Unicode MS" pitchFamily="34" charset="-128"/>
              </a:rPr>
              <a:t>: а) о сходстве и б) о различии в позициях  групп  опрошенных.  </a:t>
            </a:r>
          </a:p>
          <a:p>
            <a:pPr marL="0" indent="0">
              <a:buNone/>
            </a:pPr>
            <a:r>
              <a:rPr lang="ru-RU" sz="2000" b="1" dirty="0" smtClean="0">
                <a:latin typeface="Arial Unicode MS" pitchFamily="34" charset="-128"/>
                <a:ea typeface="Arial Unicode MS" pitchFamily="34" charset="-128"/>
                <a:cs typeface="Arial Unicode MS" pitchFamily="34" charset="-128"/>
              </a:rPr>
              <a:t>Выскажите  </a:t>
            </a:r>
            <a:r>
              <a:rPr lang="ru-RU" sz="2000" b="1" dirty="0" smtClean="0">
                <a:solidFill>
                  <a:srgbClr val="800000"/>
                </a:solidFill>
                <a:latin typeface="Arial Unicode MS" pitchFamily="34" charset="-128"/>
                <a:ea typeface="Arial Unicode MS" pitchFamily="34" charset="-128"/>
                <a:cs typeface="Arial Unicode MS" pitchFamily="34" charset="-128"/>
              </a:rPr>
              <a:t>предположение  о  том,  чем  объясняется</a:t>
            </a:r>
            <a:r>
              <a:rPr lang="ru-RU" sz="2000" b="1" dirty="0" smtClean="0">
                <a:latin typeface="Arial Unicode MS" pitchFamily="34" charset="-128"/>
                <a:ea typeface="Arial Unicode MS" pitchFamily="34" charset="-128"/>
                <a:cs typeface="Arial Unicode MS" pitchFamily="34" charset="-128"/>
              </a:rPr>
              <a:t>:  а)  сходство;  б)  различие.  </a:t>
            </a:r>
          </a:p>
          <a:p>
            <a:pPr marL="0" indent="0">
              <a:buNone/>
            </a:pPr>
            <a:r>
              <a:rPr lang="ru-RU" sz="2000" b="1" dirty="0" smtClean="0">
                <a:latin typeface="Arial Unicode MS" pitchFamily="34" charset="-128"/>
                <a:ea typeface="Arial Unicode MS" pitchFamily="34" charset="-128"/>
                <a:cs typeface="Arial Unicode MS" pitchFamily="34" charset="-128"/>
              </a:rPr>
              <a:t>Ответ  запишите  на  бланке  ответов  № 2,  указав номер задания. </a:t>
            </a:r>
            <a:endParaRPr lang="ru-RU" sz="2000" b="1" dirty="0">
              <a:latin typeface="Arial Unicode MS" pitchFamily="34" charset="-128"/>
              <a:ea typeface="Arial Unicode MS" pitchFamily="34" charset="-128"/>
              <a:cs typeface="Arial Unicode MS" pitchFamily="34" charset="-128"/>
            </a:endParaRPr>
          </a:p>
        </p:txBody>
      </p:sp>
      <p:pic>
        <p:nvPicPr>
          <p:cNvPr id="4" name="Picture 2"/>
          <p:cNvPicPr>
            <a:picLocks noChangeAspect="1" noChangeArrowheads="1"/>
          </p:cNvPicPr>
          <p:nvPr/>
        </p:nvPicPr>
        <p:blipFill>
          <a:blip r:embed="rId2">
            <a:lum bright="-10000" contrast="30000"/>
          </a:blip>
          <a:srcRect/>
          <a:stretch>
            <a:fillRect/>
          </a:stretch>
        </p:blipFill>
        <p:spPr bwMode="auto">
          <a:xfrm>
            <a:off x="0" y="357166"/>
            <a:ext cx="8310060" cy="3724593"/>
          </a:xfrm>
          <a:prstGeom prst="rect">
            <a:avLst/>
          </a:prstGeom>
          <a:noFill/>
          <a:ln w="9525">
            <a:noFill/>
            <a:miter lim="800000"/>
            <a:headEnd/>
            <a:tailEnd/>
          </a:ln>
          <a:effectLst/>
        </p:spPr>
      </p:pic>
      <p:sp>
        <p:nvSpPr>
          <p:cNvPr id="6" name="Прямоугольник 5"/>
          <p:cNvSpPr/>
          <p:nvPr/>
        </p:nvSpPr>
        <p:spPr>
          <a:xfrm>
            <a:off x="6500826" y="5857892"/>
            <a:ext cx="1714512" cy="714380"/>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smtClean="0">
                <a:solidFill>
                  <a:srgbClr val="C00000"/>
                </a:solidFill>
              </a:rPr>
              <a:t>4 балла</a:t>
            </a:r>
            <a:endParaRPr lang="ru-RU" sz="2800" b="1" dirty="0">
              <a:solidFill>
                <a:srgbClr val="C0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Задание 15</a:t>
            </a:r>
            <a:endParaRPr lang="ru-RU" dirty="0">
              <a:latin typeface="Arial" pitchFamily="34" charset="0"/>
              <a:cs typeface="Arial" pitchFamily="34" charset="0"/>
            </a:endParaRPr>
          </a:p>
        </p:txBody>
      </p:sp>
      <p:sp>
        <p:nvSpPr>
          <p:cNvPr id="3" name="Содержимое 2"/>
          <p:cNvSpPr>
            <a:spLocks noGrp="1"/>
          </p:cNvSpPr>
          <p:nvPr>
            <p:ph idx="1"/>
          </p:nvPr>
        </p:nvSpPr>
        <p:spPr>
          <a:xfrm>
            <a:off x="285720" y="1000109"/>
            <a:ext cx="8643998" cy="1500198"/>
          </a:xfrm>
        </p:spPr>
        <p:txBody>
          <a:bodyPr>
            <a:normAutofit lnSpcReduction="10000"/>
          </a:bodyPr>
          <a:lstStyle/>
          <a:p>
            <a:pPr marL="0" indent="0">
              <a:buNone/>
            </a:pPr>
            <a:r>
              <a:rPr lang="ru-RU" sz="2400" dirty="0" smtClean="0">
                <a:latin typeface="Arial Unicode MS" pitchFamily="34" charset="-128"/>
                <a:ea typeface="Arial Unicode MS" pitchFamily="34" charset="-128"/>
                <a:cs typeface="Arial Unicode MS" pitchFamily="34" charset="-128"/>
              </a:rPr>
              <a:t>Установите соответствие между правами и свободами человека и гражданина и  группами  прав:  к  каждому  элементу  первого  столбца  подберите соответствующий элемент из второго столбца. </a:t>
            </a:r>
          </a:p>
          <a:p>
            <a:pPr marL="0" indent="0">
              <a:buNone/>
            </a:pPr>
            <a:endParaRPr lang="ru-RU" sz="2400" dirty="0">
              <a:latin typeface="Arial Unicode MS" pitchFamily="34" charset="-128"/>
              <a:ea typeface="Arial Unicode MS" pitchFamily="34" charset="-128"/>
              <a:cs typeface="Arial Unicode MS" pitchFamily="34" charset="-128"/>
            </a:endParaRPr>
          </a:p>
        </p:txBody>
      </p:sp>
      <p:pic>
        <p:nvPicPr>
          <p:cNvPr id="16387" name="Picture 3"/>
          <p:cNvPicPr>
            <a:picLocks noChangeAspect="1" noChangeArrowheads="1"/>
          </p:cNvPicPr>
          <p:nvPr/>
        </p:nvPicPr>
        <p:blipFill>
          <a:blip r:embed="rId2">
            <a:lum bright="-10000" contrast="30000"/>
          </a:blip>
          <a:srcRect/>
          <a:stretch>
            <a:fillRect/>
          </a:stretch>
        </p:blipFill>
        <p:spPr bwMode="auto">
          <a:xfrm>
            <a:off x="214282" y="2428868"/>
            <a:ext cx="8525515" cy="285752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3"/>
          <a:srcRect/>
          <a:stretch>
            <a:fillRect/>
          </a:stretch>
        </p:blipFill>
        <p:spPr bwMode="auto">
          <a:xfrm>
            <a:off x="2071670" y="5286388"/>
            <a:ext cx="5027936" cy="1362249"/>
          </a:xfrm>
          <a:prstGeom prst="rect">
            <a:avLst/>
          </a:prstGeom>
          <a:noFill/>
          <a:ln w="9525">
            <a:noFill/>
            <a:miter lim="800000"/>
            <a:headEnd/>
            <a:tailEnd/>
          </a:ln>
          <a:effectLst/>
        </p:spPr>
      </p:pic>
      <p:sp>
        <p:nvSpPr>
          <p:cNvPr id="7" name="Прямоугольник 6"/>
          <p:cNvSpPr/>
          <p:nvPr/>
        </p:nvSpPr>
        <p:spPr>
          <a:xfrm>
            <a:off x="7215206" y="4500570"/>
            <a:ext cx="1714512" cy="714380"/>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smtClean="0">
                <a:solidFill>
                  <a:srgbClr val="C00000"/>
                </a:solidFill>
              </a:rPr>
              <a:t>2 балла</a:t>
            </a:r>
            <a:endParaRPr lang="ru-RU" sz="2800" b="1" dirty="0">
              <a:solidFill>
                <a:srgbClr val="C0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Задание 19</a:t>
            </a:r>
            <a:endParaRPr lang="ru-RU" dirty="0">
              <a:latin typeface="Arial" pitchFamily="34" charset="0"/>
              <a:cs typeface="Arial" pitchFamily="34" charset="0"/>
            </a:endParaRPr>
          </a:p>
        </p:txBody>
      </p:sp>
      <p:sp>
        <p:nvSpPr>
          <p:cNvPr id="3" name="Содержимое 2"/>
          <p:cNvSpPr>
            <a:spLocks noGrp="1"/>
          </p:cNvSpPr>
          <p:nvPr>
            <p:ph idx="1"/>
          </p:nvPr>
        </p:nvSpPr>
        <p:spPr>
          <a:xfrm>
            <a:off x="285720" y="928670"/>
            <a:ext cx="8572560" cy="5126055"/>
          </a:xfrm>
        </p:spPr>
        <p:txBody>
          <a:bodyPr>
            <a:noAutofit/>
          </a:bodyPr>
          <a:lstStyle/>
          <a:p>
            <a:pPr marL="0" indent="0">
              <a:buNone/>
            </a:pPr>
            <a:r>
              <a:rPr lang="ru-RU" sz="2400" dirty="0" smtClean="0">
                <a:latin typeface="Arial Unicode MS" pitchFamily="34" charset="-128"/>
                <a:ea typeface="Arial Unicode MS" pitchFamily="34" charset="-128"/>
                <a:cs typeface="Arial Unicode MS" pitchFamily="34" charset="-128"/>
              </a:rPr>
              <a:t>Учитель,  раскрывая  сущность  человека, охарактеризовал  черты,  которые являются  схожими  у  человека  и  других  живых  существ,  и  черты,  которые отличают человека от других живых существ.  </a:t>
            </a:r>
          </a:p>
          <a:p>
            <a:pPr marL="0" indent="0">
              <a:buNone/>
            </a:pPr>
            <a:r>
              <a:rPr lang="ru-RU" sz="2400" dirty="0" smtClean="0">
                <a:latin typeface="Arial Unicode MS" pitchFamily="34" charset="-128"/>
                <a:ea typeface="Arial Unicode MS" pitchFamily="34" charset="-128"/>
                <a:cs typeface="Arial Unicode MS" pitchFamily="34" charset="-128"/>
              </a:rPr>
              <a:t>Выберите  и  запишите  в  первую  колонку  таблицы  порядковые  номера  черт сходства, а во вторую колонку – порядковые номера черт различия. </a:t>
            </a:r>
          </a:p>
          <a:p>
            <a:pPr marL="0" indent="0">
              <a:buNone/>
            </a:pPr>
            <a:r>
              <a:rPr lang="ru-RU" sz="2400" dirty="0" smtClean="0">
                <a:latin typeface="Arial Unicode MS" pitchFamily="34" charset="-128"/>
                <a:ea typeface="Arial Unicode MS" pitchFamily="34" charset="-128"/>
                <a:cs typeface="Arial Unicode MS" pitchFamily="34" charset="-128"/>
              </a:rPr>
              <a:t>1)  приспособление к условиям окружающей среды </a:t>
            </a:r>
          </a:p>
          <a:p>
            <a:pPr marL="0" indent="0">
              <a:buNone/>
            </a:pPr>
            <a:r>
              <a:rPr lang="ru-RU" sz="2400" dirty="0" smtClean="0">
                <a:latin typeface="Arial Unicode MS" pitchFamily="34" charset="-128"/>
                <a:ea typeface="Arial Unicode MS" pitchFamily="34" charset="-128"/>
                <a:cs typeface="Arial Unicode MS" pitchFamily="34" charset="-128"/>
              </a:rPr>
              <a:t>2)  способность к выдвижению целей и задач деятельности </a:t>
            </a:r>
          </a:p>
          <a:p>
            <a:pPr marL="0" indent="0">
              <a:buNone/>
            </a:pPr>
            <a:r>
              <a:rPr lang="ru-RU" sz="2400" dirty="0" smtClean="0">
                <a:latin typeface="Arial Unicode MS" pitchFamily="34" charset="-128"/>
                <a:ea typeface="Arial Unicode MS" pitchFamily="34" charset="-128"/>
                <a:cs typeface="Arial Unicode MS" pitchFamily="34" charset="-128"/>
              </a:rPr>
              <a:t>3)  инстинкты и рефлексы </a:t>
            </a:r>
          </a:p>
          <a:p>
            <a:pPr marL="0" indent="0">
              <a:buNone/>
            </a:pPr>
            <a:r>
              <a:rPr lang="ru-RU" sz="2400" dirty="0" smtClean="0">
                <a:latin typeface="Arial Unicode MS" pitchFamily="34" charset="-128"/>
                <a:ea typeface="Arial Unicode MS" pitchFamily="34" charset="-128"/>
                <a:cs typeface="Arial Unicode MS" pitchFamily="34" charset="-128"/>
              </a:rPr>
              <a:t>4)  сознание и речь </a:t>
            </a:r>
            <a:endParaRPr lang="ru-RU" sz="2400" dirty="0">
              <a:latin typeface="Arial Unicode MS" pitchFamily="34" charset="-128"/>
              <a:ea typeface="Arial Unicode MS" pitchFamily="34" charset="-128"/>
              <a:cs typeface="Arial Unicode MS" pitchFamily="34" charset="-128"/>
            </a:endParaRPr>
          </a:p>
        </p:txBody>
      </p:sp>
      <p:graphicFrame>
        <p:nvGraphicFramePr>
          <p:cNvPr id="4" name="Таблица 3"/>
          <p:cNvGraphicFramePr>
            <a:graphicFrameLocks noGrp="1"/>
          </p:cNvGraphicFramePr>
          <p:nvPr/>
        </p:nvGraphicFramePr>
        <p:xfrm>
          <a:off x="3857620" y="5786454"/>
          <a:ext cx="5095868" cy="767080"/>
        </p:xfrm>
        <a:graphic>
          <a:graphicData uri="http://schemas.openxmlformats.org/drawingml/2006/table">
            <a:tbl>
              <a:tblPr firstRow="1" bandRow="1">
                <a:tableStyleId>{D7AC3CCA-C797-4891-BE02-D94E43425B78}</a:tableStyleId>
              </a:tblPr>
              <a:tblGrid>
                <a:gridCol w="1273967"/>
                <a:gridCol w="1273967"/>
                <a:gridCol w="1273967"/>
                <a:gridCol w="1273967"/>
              </a:tblGrid>
              <a:tr h="370840">
                <a:tc gridSpan="2">
                  <a:txBody>
                    <a:bodyPr/>
                    <a:lstStyle/>
                    <a:p>
                      <a:pPr algn="ctr"/>
                      <a:r>
                        <a:rPr lang="ru-RU" sz="2000" dirty="0" smtClean="0"/>
                        <a:t>сходство</a:t>
                      </a:r>
                      <a:endParaRPr lang="ru-RU" sz="2000" dirty="0"/>
                    </a:p>
                  </a:txBody>
                  <a:tcPr/>
                </a:tc>
                <a:tc hMerge="1">
                  <a:txBody>
                    <a:bodyPr/>
                    <a:lstStyle/>
                    <a:p>
                      <a:endParaRPr lang="ru-RU" dirty="0"/>
                    </a:p>
                  </a:txBody>
                  <a:tcPr/>
                </a:tc>
                <a:tc gridSpan="2">
                  <a:txBody>
                    <a:bodyPr/>
                    <a:lstStyle/>
                    <a:p>
                      <a:pPr algn="ctr"/>
                      <a:r>
                        <a:rPr lang="ru-RU" sz="2000" dirty="0" smtClean="0"/>
                        <a:t>различие</a:t>
                      </a:r>
                      <a:endParaRPr lang="ru-RU" sz="2000" dirty="0"/>
                    </a:p>
                  </a:txBody>
                  <a:tcPr/>
                </a:tc>
                <a:tc hMerge="1">
                  <a:txBody>
                    <a:bodyPr/>
                    <a:lstStyle/>
                    <a:p>
                      <a:endParaRPr lang="ru-RU" dirty="0"/>
                    </a:p>
                  </a:txBody>
                  <a:tcPr/>
                </a:tc>
              </a:tr>
              <a:tr h="370840">
                <a:tc>
                  <a:txBody>
                    <a:bodyPr/>
                    <a:lstStyle/>
                    <a:p>
                      <a:pPr algn="ctr"/>
                      <a:endParaRPr lang="ru-RU" dirty="0"/>
                    </a:p>
                  </a:txBody>
                  <a:tcPr>
                    <a:solidFill>
                      <a:schemeClr val="accent6">
                        <a:lumMod val="40000"/>
                        <a:lumOff val="60000"/>
                      </a:schemeClr>
                    </a:solidFill>
                  </a:tcPr>
                </a:tc>
                <a:tc>
                  <a:txBody>
                    <a:bodyPr/>
                    <a:lstStyle/>
                    <a:p>
                      <a:pPr algn="ctr"/>
                      <a:endParaRPr lang="ru-RU" dirty="0"/>
                    </a:p>
                  </a:txBody>
                  <a:tcPr>
                    <a:solidFill>
                      <a:schemeClr val="accent6">
                        <a:lumMod val="40000"/>
                        <a:lumOff val="60000"/>
                      </a:schemeClr>
                    </a:solidFill>
                  </a:tcPr>
                </a:tc>
                <a:tc>
                  <a:txBody>
                    <a:bodyPr/>
                    <a:lstStyle/>
                    <a:p>
                      <a:pPr algn="ctr"/>
                      <a:endParaRPr lang="ru-RU" dirty="0"/>
                    </a:p>
                  </a:txBody>
                  <a:tcPr>
                    <a:solidFill>
                      <a:schemeClr val="accent6">
                        <a:lumMod val="40000"/>
                        <a:lumOff val="60000"/>
                      </a:schemeClr>
                    </a:solidFill>
                  </a:tcPr>
                </a:tc>
                <a:tc>
                  <a:txBody>
                    <a:bodyPr/>
                    <a:lstStyle/>
                    <a:p>
                      <a:pPr algn="ctr"/>
                      <a:endParaRPr lang="ru-RU" dirty="0"/>
                    </a:p>
                  </a:txBody>
                  <a:tcPr>
                    <a:solidFill>
                      <a:schemeClr val="accent6">
                        <a:lumMod val="40000"/>
                        <a:lumOff val="60000"/>
                      </a:schemeClr>
                    </a:solidFill>
                  </a:tcPr>
                </a:tc>
              </a:tr>
            </a:tbl>
          </a:graphicData>
        </a:graphic>
      </p:graphicFrame>
      <p:sp>
        <p:nvSpPr>
          <p:cNvPr id="5" name="Прямоугольник 4"/>
          <p:cNvSpPr/>
          <p:nvPr/>
        </p:nvSpPr>
        <p:spPr>
          <a:xfrm>
            <a:off x="7215206" y="4857760"/>
            <a:ext cx="1714512" cy="714380"/>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smtClean="0">
                <a:solidFill>
                  <a:srgbClr val="002060"/>
                </a:solidFill>
              </a:rPr>
              <a:t>1 балл</a:t>
            </a: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Задание 20</a:t>
            </a:r>
            <a:endParaRPr lang="ru-RU" dirty="0">
              <a:latin typeface="Arial" pitchFamily="34" charset="0"/>
              <a:cs typeface="Arial" pitchFamily="34" charset="0"/>
            </a:endParaRPr>
          </a:p>
        </p:txBody>
      </p:sp>
      <p:sp>
        <p:nvSpPr>
          <p:cNvPr id="3" name="Содержимое 2"/>
          <p:cNvSpPr>
            <a:spLocks noGrp="1"/>
          </p:cNvSpPr>
          <p:nvPr>
            <p:ph idx="1"/>
          </p:nvPr>
        </p:nvSpPr>
        <p:spPr>
          <a:xfrm>
            <a:off x="457200" y="1600201"/>
            <a:ext cx="8229600" cy="685792"/>
          </a:xfrm>
        </p:spPr>
        <p:txBody>
          <a:bodyPr/>
          <a:lstStyle/>
          <a:p>
            <a:r>
              <a:rPr lang="ru-RU" dirty="0" smtClean="0">
                <a:latin typeface="Arial Unicode MS" pitchFamily="34" charset="-128"/>
                <a:ea typeface="Arial Unicode MS" pitchFamily="34" charset="-128"/>
                <a:cs typeface="Arial Unicode MS" pitchFamily="34" charset="-128"/>
              </a:rPr>
              <a:t>Заполните пропуск в таблице. </a:t>
            </a:r>
            <a:endParaRPr lang="ru-RU" dirty="0">
              <a:latin typeface="Arial Unicode MS" pitchFamily="34" charset="-128"/>
              <a:ea typeface="Arial Unicode MS" pitchFamily="34" charset="-128"/>
              <a:cs typeface="Arial Unicode MS" pitchFamily="34" charset="-128"/>
            </a:endParaRPr>
          </a:p>
        </p:txBody>
      </p:sp>
      <p:pic>
        <p:nvPicPr>
          <p:cNvPr id="17410" name="Picture 2"/>
          <p:cNvPicPr>
            <a:picLocks noChangeAspect="1" noChangeArrowheads="1"/>
          </p:cNvPicPr>
          <p:nvPr/>
        </p:nvPicPr>
        <p:blipFill>
          <a:blip r:embed="rId2"/>
          <a:srcRect/>
          <a:stretch>
            <a:fillRect/>
          </a:stretch>
        </p:blipFill>
        <p:spPr bwMode="auto">
          <a:xfrm>
            <a:off x="214281" y="2357430"/>
            <a:ext cx="8643999" cy="2542873"/>
          </a:xfrm>
          <a:prstGeom prst="rect">
            <a:avLst/>
          </a:prstGeom>
          <a:noFill/>
          <a:ln w="9525">
            <a:noFill/>
            <a:miter lim="800000"/>
            <a:headEnd/>
            <a:tailEnd/>
          </a:ln>
          <a:effectLst/>
        </p:spPr>
      </p:pic>
      <p:sp>
        <p:nvSpPr>
          <p:cNvPr id="5" name="Прямоугольник 4"/>
          <p:cNvSpPr/>
          <p:nvPr/>
        </p:nvSpPr>
        <p:spPr>
          <a:xfrm>
            <a:off x="6858016" y="5429264"/>
            <a:ext cx="1714512" cy="714380"/>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smtClean="0">
                <a:solidFill>
                  <a:srgbClr val="002060"/>
                </a:solidFill>
              </a:rPr>
              <a:t>1 балл</a:t>
            </a: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ru-RU"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Задание 21</a:t>
            </a:r>
            <a:endParaRPr lang="ru-RU" sz="4000" dirty="0">
              <a:latin typeface="Arial" pitchFamily="34" charset="0"/>
              <a:cs typeface="Arial" pitchFamily="34" charset="0"/>
            </a:endParaRPr>
          </a:p>
        </p:txBody>
      </p:sp>
      <p:sp>
        <p:nvSpPr>
          <p:cNvPr id="3" name="Содержимое 2"/>
          <p:cNvSpPr>
            <a:spLocks noGrp="1"/>
          </p:cNvSpPr>
          <p:nvPr>
            <p:ph idx="1"/>
          </p:nvPr>
        </p:nvSpPr>
        <p:spPr>
          <a:xfrm>
            <a:off x="357158" y="1214422"/>
            <a:ext cx="8572560" cy="1571636"/>
          </a:xfrm>
        </p:spPr>
        <p:txBody>
          <a:bodyPr>
            <a:normAutofit/>
          </a:bodyPr>
          <a:lstStyle/>
          <a:p>
            <a:pPr marL="0" indent="0">
              <a:buNone/>
            </a:pPr>
            <a:r>
              <a:rPr lang="ru-RU" sz="2800" dirty="0" smtClean="0">
                <a:latin typeface="Arial Unicode MS" pitchFamily="34" charset="-128"/>
                <a:ea typeface="Arial Unicode MS" pitchFamily="34" charset="-128"/>
                <a:cs typeface="Arial Unicode MS" pitchFamily="34" charset="-128"/>
              </a:rPr>
              <a:t>Составьте план текста. Для этого выделите основные смысловые фрагменты текста и озаглавьте каждый из них. </a:t>
            </a:r>
            <a:endParaRPr lang="ru-RU" sz="2800" dirty="0">
              <a:latin typeface="Arial Unicode MS" pitchFamily="34" charset="-128"/>
              <a:ea typeface="Arial Unicode MS" pitchFamily="34" charset="-128"/>
              <a:cs typeface="Arial Unicode MS" pitchFamily="34" charset="-128"/>
            </a:endParaRPr>
          </a:p>
        </p:txBody>
      </p:sp>
      <p:sp>
        <p:nvSpPr>
          <p:cNvPr id="4" name="Прямоугольник 3"/>
          <p:cNvSpPr/>
          <p:nvPr/>
        </p:nvSpPr>
        <p:spPr>
          <a:xfrm>
            <a:off x="3071802" y="2571744"/>
            <a:ext cx="3643338" cy="707886"/>
          </a:xfrm>
          <a:prstGeom prst="rect">
            <a:avLst/>
          </a:prstGeom>
        </p:spPr>
        <p:txBody>
          <a:bodyPr wrap="square">
            <a:spAutoFit/>
          </a:bodyPr>
          <a:lstStyle/>
          <a:p>
            <a:pPr algn="ctr"/>
            <a:r>
              <a:rPr lang="ru-RU"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Задание 22</a:t>
            </a:r>
            <a:endParaRPr lang="ru-RU" sz="4000" dirty="0">
              <a:latin typeface="Arial" pitchFamily="34" charset="0"/>
              <a:cs typeface="Arial" pitchFamily="34" charset="0"/>
            </a:endParaRPr>
          </a:p>
        </p:txBody>
      </p:sp>
      <p:sp>
        <p:nvSpPr>
          <p:cNvPr id="5" name="Прямоугольник 4"/>
          <p:cNvSpPr/>
          <p:nvPr/>
        </p:nvSpPr>
        <p:spPr>
          <a:xfrm>
            <a:off x="285720" y="3318570"/>
            <a:ext cx="8643998" cy="3108543"/>
          </a:xfrm>
          <a:prstGeom prst="rect">
            <a:avLst/>
          </a:prstGeom>
        </p:spPr>
        <p:txBody>
          <a:bodyPr wrap="square">
            <a:spAutoFit/>
          </a:bodyPr>
          <a:lstStyle/>
          <a:p>
            <a:r>
              <a:rPr lang="ru-RU" sz="2800" dirty="0" smtClean="0">
                <a:latin typeface="Arial Unicode MS" pitchFamily="34" charset="-128"/>
                <a:ea typeface="Arial Unicode MS" pitchFamily="34" charset="-128"/>
                <a:cs typeface="Arial Unicode MS" pitchFamily="34" charset="-128"/>
              </a:rPr>
              <a:t>Как автор описывает  роль человека в производстве в XXI в.? Какие качества, по его мнению, будут необходимы человеку? (Укажите любые два качества.) </a:t>
            </a:r>
          </a:p>
          <a:p>
            <a:r>
              <a:rPr lang="ru-RU" sz="2800" dirty="0" smtClean="0">
                <a:latin typeface="Arial Unicode MS" pitchFamily="34" charset="-128"/>
                <a:ea typeface="Arial Unicode MS" pitchFamily="34" charset="-128"/>
                <a:cs typeface="Arial Unicode MS" pitchFamily="34" charset="-128"/>
              </a:rPr>
              <a:t>Почему, по мнению автора, молодому человеку необходимо учиться с самого раннего возраста? (Используя текст, укажите две причины.)</a:t>
            </a:r>
            <a:endParaRPr lang="ru-RU" sz="2800" dirty="0">
              <a:latin typeface="Arial Unicode MS" pitchFamily="34" charset="-128"/>
              <a:ea typeface="Arial Unicode MS" pitchFamily="34" charset="-128"/>
              <a:cs typeface="Arial Unicode MS" pitchFamily="34" charset="-128"/>
            </a:endParaRPr>
          </a:p>
        </p:txBody>
      </p:sp>
      <p:sp>
        <p:nvSpPr>
          <p:cNvPr id="6" name="Прямоугольник 5"/>
          <p:cNvSpPr/>
          <p:nvPr/>
        </p:nvSpPr>
        <p:spPr>
          <a:xfrm>
            <a:off x="7429488" y="2285992"/>
            <a:ext cx="1714512" cy="714380"/>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smtClean="0">
                <a:solidFill>
                  <a:srgbClr val="C00000"/>
                </a:solidFill>
              </a:rPr>
              <a:t>2 балла</a:t>
            </a:r>
            <a:endParaRPr lang="ru-RU" sz="2800" b="1" dirty="0">
              <a:solidFill>
                <a:srgbClr val="C0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Задание 23</a:t>
            </a:r>
            <a:endParaRPr lang="ru-RU" dirty="0">
              <a:latin typeface="Arial" pitchFamily="34" charset="0"/>
              <a:cs typeface="Arial" pitchFamily="34" charset="0"/>
            </a:endParaRPr>
          </a:p>
        </p:txBody>
      </p:sp>
      <p:sp>
        <p:nvSpPr>
          <p:cNvPr id="3" name="Содержимое 2"/>
          <p:cNvSpPr>
            <a:spLocks noGrp="1"/>
          </p:cNvSpPr>
          <p:nvPr>
            <p:ph idx="1"/>
          </p:nvPr>
        </p:nvSpPr>
        <p:spPr/>
        <p:txBody>
          <a:bodyPr/>
          <a:lstStyle/>
          <a:p>
            <a:pPr marL="0" indent="0">
              <a:buNone/>
            </a:pPr>
            <a:r>
              <a:rPr lang="ru-RU" dirty="0" smtClean="0">
                <a:latin typeface="Arial Unicode MS" pitchFamily="34" charset="-128"/>
                <a:ea typeface="Arial Unicode MS" pitchFamily="34" charset="-128"/>
                <a:cs typeface="Arial Unicode MS" pitchFamily="34" charset="-128"/>
              </a:rPr>
              <a:t>Какие  формы  отдыха  и  развлечений  автор  рекомендует  молодёжи? </a:t>
            </a:r>
          </a:p>
          <a:p>
            <a:pPr marL="0" indent="0">
              <a:buNone/>
            </a:pPr>
            <a:r>
              <a:rPr lang="ru-RU" dirty="0" smtClean="0">
                <a:latin typeface="Arial Unicode MS" pitchFamily="34" charset="-128"/>
                <a:ea typeface="Arial Unicode MS" pitchFamily="34" charset="-128"/>
                <a:cs typeface="Arial Unicode MS" pitchFamily="34" charset="-128"/>
              </a:rPr>
              <a:t>Приведите  два  примера  таких  форм;  в  каждом  случае  укажите,  какие качества развивает данная форма. </a:t>
            </a:r>
            <a:endParaRPr lang="ru-RU" dirty="0">
              <a:latin typeface="Arial Unicode MS" pitchFamily="34" charset="-128"/>
              <a:ea typeface="Arial Unicode MS" pitchFamily="34" charset="-128"/>
              <a:cs typeface="Arial Unicode MS" pitchFamily="34" charset="-128"/>
            </a:endParaRPr>
          </a:p>
        </p:txBody>
      </p:sp>
      <p:sp>
        <p:nvSpPr>
          <p:cNvPr id="4" name="Прямоугольник 3"/>
          <p:cNvSpPr/>
          <p:nvPr/>
        </p:nvSpPr>
        <p:spPr>
          <a:xfrm>
            <a:off x="7215206" y="4500570"/>
            <a:ext cx="1714512" cy="714380"/>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smtClean="0">
                <a:solidFill>
                  <a:srgbClr val="C00000"/>
                </a:solidFill>
              </a:rPr>
              <a:t>3 балла</a:t>
            </a:r>
            <a:endParaRPr lang="ru-RU" sz="2800" b="1" dirty="0">
              <a:solidFill>
                <a:srgbClr val="C0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Задание 24</a:t>
            </a:r>
            <a:endParaRPr lang="ru-RU" dirty="0">
              <a:latin typeface="Arial" pitchFamily="34" charset="0"/>
              <a:cs typeface="Arial" pitchFamily="34" charset="0"/>
            </a:endParaRPr>
          </a:p>
        </p:txBody>
      </p:sp>
      <p:sp>
        <p:nvSpPr>
          <p:cNvPr id="3" name="Содержимое 2"/>
          <p:cNvSpPr>
            <a:spLocks noGrp="1"/>
          </p:cNvSpPr>
          <p:nvPr>
            <p:ph idx="1"/>
          </p:nvPr>
        </p:nvSpPr>
        <p:spPr/>
        <p:txBody>
          <a:bodyPr>
            <a:normAutofit/>
          </a:bodyPr>
          <a:lstStyle/>
          <a:p>
            <a:pPr marL="0" indent="0">
              <a:buNone/>
            </a:pPr>
            <a:r>
              <a:rPr lang="ru-RU" dirty="0" smtClean="0">
                <a:latin typeface="Arial Unicode MS" pitchFamily="34" charset="-128"/>
                <a:ea typeface="Arial Unicode MS" pitchFamily="34" charset="-128"/>
                <a:cs typeface="Arial Unicode MS" pitchFamily="34" charset="-128"/>
              </a:rPr>
              <a:t>Автор  полагает,  что «учиться  нужно  всегда».  Используя  текст  и обществоведческие знания, подтвердите двумя аргументами (объяснениями)  необходимость  непрерывного  образования  на  протяжении  всей  жизни человека. </a:t>
            </a:r>
            <a:endParaRPr lang="ru-RU" dirty="0">
              <a:latin typeface="Arial Unicode MS" pitchFamily="34" charset="-128"/>
              <a:ea typeface="Arial Unicode MS" pitchFamily="34" charset="-128"/>
              <a:cs typeface="Arial Unicode MS" pitchFamily="34" charset="-128"/>
            </a:endParaRPr>
          </a:p>
        </p:txBody>
      </p:sp>
      <p:sp>
        <p:nvSpPr>
          <p:cNvPr id="4" name="Прямоугольник 3"/>
          <p:cNvSpPr/>
          <p:nvPr/>
        </p:nvSpPr>
        <p:spPr>
          <a:xfrm>
            <a:off x="6929454" y="5143512"/>
            <a:ext cx="1714512" cy="714380"/>
          </a:xfrm>
          <a:prstGeom prst="rect">
            <a:avLst/>
          </a:prstGeom>
          <a:solidFill>
            <a:schemeClr val="accent6">
              <a:lumMod val="20000"/>
              <a:lumOff val="80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smtClean="0">
                <a:solidFill>
                  <a:srgbClr val="C00000"/>
                </a:solidFill>
              </a:rPr>
              <a:t>2 балла</a:t>
            </a:r>
            <a:endParaRPr lang="ru-RU" sz="2800" b="1" dirty="0">
              <a:solidFill>
                <a:srgbClr val="C0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xn--80aff1fya.xn--p1ai/shk/oge20.png"/>
          <p:cNvPicPr>
            <a:picLocks noChangeAspect="1" noChangeArrowheads="1"/>
          </p:cNvPicPr>
          <p:nvPr/>
        </p:nvPicPr>
        <p:blipFill>
          <a:blip r:embed="rId2"/>
          <a:srcRect b="25225"/>
          <a:stretch>
            <a:fillRect/>
          </a:stretch>
        </p:blipFill>
        <p:spPr bwMode="auto">
          <a:xfrm>
            <a:off x="857224" y="428604"/>
            <a:ext cx="7059631" cy="5643602"/>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229600" cy="1143000"/>
          </a:xfrm>
        </p:spPr>
        <p:txBody>
          <a:bodyPr>
            <a:normAutofit fontScale="90000"/>
          </a:bodyPr>
          <a:lstStyle/>
          <a:p>
            <a:r>
              <a:rPr lang="ru-RU" b="1" dirty="0" smtClean="0">
                <a:solidFill>
                  <a:srgbClr val="800000"/>
                </a:solidFill>
                <a:latin typeface="Arial Unicode MS" pitchFamily="34" charset="-128"/>
                <a:ea typeface="Arial Unicode MS" pitchFamily="34" charset="-128"/>
                <a:cs typeface="Arial Unicode MS" pitchFamily="34" charset="-128"/>
              </a:rPr>
              <a:t>Требования для профильных классов</a:t>
            </a:r>
            <a:endParaRPr lang="ru-RU" dirty="0">
              <a:solidFill>
                <a:srgbClr val="800000"/>
              </a:solidFill>
              <a:latin typeface="Arial Unicode MS" pitchFamily="34" charset="-128"/>
              <a:ea typeface="Arial Unicode MS" pitchFamily="34" charset="-128"/>
              <a:cs typeface="Arial Unicode MS" pitchFamily="34" charset="-128"/>
            </a:endParaRPr>
          </a:p>
        </p:txBody>
      </p:sp>
      <p:graphicFrame>
        <p:nvGraphicFramePr>
          <p:cNvPr id="3" name="Таблица 2"/>
          <p:cNvGraphicFramePr>
            <a:graphicFrameLocks noGrp="1"/>
          </p:cNvGraphicFramePr>
          <p:nvPr/>
        </p:nvGraphicFramePr>
        <p:xfrm>
          <a:off x="1000100" y="3143248"/>
          <a:ext cx="6572296" cy="538550"/>
        </p:xfrm>
        <a:graphic>
          <a:graphicData uri="http://schemas.openxmlformats.org/drawingml/2006/table">
            <a:tbl>
              <a:tblPr/>
              <a:tblGrid>
                <a:gridCol w="3786214"/>
                <a:gridCol w="2786082"/>
              </a:tblGrid>
              <a:tr h="295050">
                <a:tc>
                  <a:txBody>
                    <a:bodyPr/>
                    <a:lstStyle/>
                    <a:p>
                      <a:pPr algn="ctr" fontAlgn="base"/>
                      <a:r>
                        <a:rPr lang="ru-RU" sz="3200" b="1" dirty="0">
                          <a:latin typeface="Arial" pitchFamily="34" charset="0"/>
                          <a:cs typeface="Arial" pitchFamily="34" charset="0"/>
                        </a:rPr>
                        <a:t>Обществознание</a:t>
                      </a:r>
                    </a:p>
                  </a:txBody>
                  <a:tcPr marL="25435" marR="25435" marT="25435" marB="25435">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solidFill>
                      <a:srgbClr val="FFFFFF"/>
                    </a:solidFill>
                  </a:tcPr>
                </a:tc>
                <a:tc>
                  <a:txBody>
                    <a:bodyPr/>
                    <a:lstStyle/>
                    <a:p>
                      <a:pPr algn="ctr" fontAlgn="base"/>
                      <a:r>
                        <a:rPr lang="ru-RU" sz="3200" b="1" dirty="0">
                          <a:solidFill>
                            <a:srgbClr val="C00000"/>
                          </a:solidFill>
                          <a:latin typeface="Arial" pitchFamily="34" charset="0"/>
                          <a:cs typeface="Arial" pitchFamily="34" charset="0"/>
                        </a:rPr>
                        <a:t>28</a:t>
                      </a:r>
                    </a:p>
                  </a:txBody>
                  <a:tcPr marL="25435" marR="25435" marT="25435" marB="25435">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solidFill>
                      <a:srgbClr val="FFFFFF"/>
                    </a:solidFill>
                  </a:tcPr>
                </a:tc>
              </a:tr>
            </a:tbl>
          </a:graphicData>
        </a:graphic>
      </p:graphicFrame>
      <p:graphicFrame>
        <p:nvGraphicFramePr>
          <p:cNvPr id="4" name="Таблица 3"/>
          <p:cNvGraphicFramePr>
            <a:graphicFrameLocks noGrp="1"/>
          </p:cNvGraphicFramePr>
          <p:nvPr/>
        </p:nvGraphicFramePr>
        <p:xfrm>
          <a:off x="1428728" y="2357430"/>
          <a:ext cx="6096000" cy="538550"/>
        </p:xfrm>
        <a:graphic>
          <a:graphicData uri="http://schemas.openxmlformats.org/drawingml/2006/table">
            <a:tbl>
              <a:tblPr/>
              <a:tblGrid>
                <a:gridCol w="3048000"/>
                <a:gridCol w="3048000"/>
              </a:tblGrid>
              <a:tr h="295050">
                <a:tc>
                  <a:txBody>
                    <a:bodyPr/>
                    <a:lstStyle/>
                    <a:p>
                      <a:pPr algn="ctr" fontAlgn="base"/>
                      <a:r>
                        <a:rPr lang="ru-RU" sz="3200" b="1" dirty="0">
                          <a:latin typeface="Arial" pitchFamily="34" charset="0"/>
                          <a:cs typeface="Arial" pitchFamily="34" charset="0"/>
                        </a:rPr>
                        <a:t>История</a:t>
                      </a:r>
                    </a:p>
                  </a:txBody>
                  <a:tcPr marL="25435" marR="25435" marT="25435" marB="25435">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solidFill>
                      <a:srgbClr val="FFFFFF"/>
                    </a:solidFill>
                  </a:tcPr>
                </a:tc>
                <a:tc>
                  <a:txBody>
                    <a:bodyPr/>
                    <a:lstStyle/>
                    <a:p>
                      <a:pPr algn="ctr" fontAlgn="base"/>
                      <a:r>
                        <a:rPr lang="ru-RU" sz="3200" b="1" dirty="0">
                          <a:solidFill>
                            <a:srgbClr val="C00000"/>
                          </a:solidFill>
                          <a:latin typeface="Arial" pitchFamily="34" charset="0"/>
                          <a:cs typeface="Arial" pitchFamily="34" charset="0"/>
                        </a:rPr>
                        <a:t>24</a:t>
                      </a:r>
                    </a:p>
                  </a:txBody>
                  <a:tcPr marL="25435" marR="25435" marT="25435" marB="25435">
                    <a:lnL w="9525" cap="flat" cmpd="sng" algn="ctr">
                      <a:solidFill>
                        <a:srgbClr val="ACACAC"/>
                      </a:solidFill>
                      <a:prstDash val="solid"/>
                      <a:round/>
                      <a:headEnd type="none" w="med" len="med"/>
                      <a:tailEnd type="none" w="med" len="med"/>
                    </a:lnL>
                    <a:lnR w="9525" cap="flat" cmpd="sng" algn="ctr">
                      <a:solidFill>
                        <a:srgbClr val="ACACAC"/>
                      </a:solidFill>
                      <a:prstDash val="solid"/>
                      <a:round/>
                      <a:headEnd type="none" w="med" len="med"/>
                      <a:tailEnd type="none" w="med" len="med"/>
                    </a:lnR>
                    <a:lnT w="9525" cap="flat" cmpd="sng" algn="ctr">
                      <a:solidFill>
                        <a:srgbClr val="ACACAC"/>
                      </a:solidFill>
                      <a:prstDash val="solid"/>
                      <a:round/>
                      <a:headEnd type="none" w="med" len="med"/>
                      <a:tailEnd type="none" w="med" len="med"/>
                    </a:lnT>
                    <a:lnB w="9525" cap="flat" cmpd="sng" algn="ctr">
                      <a:solidFill>
                        <a:srgbClr val="ACACAC"/>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571612"/>
            <a:ext cx="8229600" cy="1143000"/>
          </a:xfrm>
        </p:spPr>
        <p:txBody>
          <a:bodyPr>
            <a:normAutofit/>
          </a:bodyPr>
          <a:lstStyle/>
          <a:p>
            <a:r>
              <a:rPr lang="ru-RU" sz="4800" b="1" dirty="0" smtClean="0">
                <a:solidFill>
                  <a:srgbClr val="C00000"/>
                </a:solidFill>
                <a:latin typeface="Arial" pitchFamily="34" charset="0"/>
                <a:cs typeface="Arial" pitchFamily="34" charset="0"/>
              </a:rPr>
              <a:t>Проверка ОГЭ 2020?</a:t>
            </a:r>
            <a:endParaRPr lang="ru-RU" sz="48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357298"/>
            <a:ext cx="7772400" cy="2500330"/>
          </a:xfrm>
        </p:spPr>
        <p:txBody>
          <a:bodyPr>
            <a:noAutofit/>
          </a:bodyPr>
          <a:lstStyle/>
          <a:p>
            <a:pPr algn="ctr"/>
            <a:r>
              <a:rPr lang="ru-RU" sz="5400" cap="none" dirty="0" smtClean="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rPr>
              <a:t>ИТОГИ </a:t>
            </a:r>
            <a:r>
              <a:rPr lang="ru-RU" sz="4400" cap="none" dirty="0" smtClean="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rPr>
              <a:t/>
            </a:r>
            <a:br>
              <a:rPr lang="ru-RU" sz="4400" cap="none" dirty="0" smtClean="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rPr>
            </a:br>
            <a:r>
              <a:rPr lang="ru-RU" sz="4400" cap="none" dirty="0" smtClean="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rPr>
              <a:t>школьного этапа ВОШ </a:t>
            </a:r>
            <a:br>
              <a:rPr lang="ru-RU" sz="4400" cap="none" dirty="0" smtClean="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rPr>
            </a:br>
            <a:endParaRPr lang="ru-RU" sz="4400" cap="none" dirty="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endParaRPr>
          </a:p>
        </p:txBody>
      </p:sp>
      <p:sp>
        <p:nvSpPr>
          <p:cNvPr id="3" name="Текст 2"/>
          <p:cNvSpPr>
            <a:spLocks noGrp="1"/>
          </p:cNvSpPr>
          <p:nvPr>
            <p:ph type="body" idx="1"/>
          </p:nvPr>
        </p:nvSpPr>
        <p:spPr>
          <a:xfrm>
            <a:off x="714348" y="4071943"/>
            <a:ext cx="7772400" cy="714380"/>
          </a:xfrm>
        </p:spPr>
        <p:txBody>
          <a:bodyPr>
            <a:normAutofit/>
          </a:bodyPr>
          <a:lstStyle/>
          <a:p>
            <a:pPr algn="ctr"/>
            <a:r>
              <a:rPr lang="ru-RU" sz="2800" b="1" dirty="0" smtClean="0">
                <a:solidFill>
                  <a:schemeClr val="tx1"/>
                </a:solidFill>
                <a:latin typeface="Arial Unicode MS" pitchFamily="34" charset="-128"/>
                <a:ea typeface="Arial Unicode MS" pitchFamily="34" charset="-128"/>
                <a:cs typeface="Arial Unicode MS" pitchFamily="34" charset="-128"/>
              </a:rPr>
              <a:t>25 сентября – 16 октября 2019</a:t>
            </a:r>
            <a:endParaRPr lang="ru-RU" sz="2800" b="1" dirty="0">
              <a:solidFill>
                <a:schemeClr val="tx1"/>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smtClean="0">
                <a:latin typeface="Arial Unicode MS" pitchFamily="34" charset="-128"/>
                <a:ea typeface="Arial Unicode MS" pitchFamily="34" charset="-128"/>
                <a:cs typeface="Arial Unicode MS" pitchFamily="34" charset="-128"/>
              </a:rPr>
              <a:t>Подготовка к ЕГЭ и ОГЭ</a:t>
            </a:r>
            <a:endParaRPr lang="ru-RU" sz="4800" dirty="0">
              <a:latin typeface="Arial Unicode MS" pitchFamily="34" charset="-128"/>
              <a:ea typeface="Arial Unicode MS" pitchFamily="34" charset="-128"/>
              <a:cs typeface="Arial Unicode MS" pitchFamily="34" charset="-128"/>
            </a:endParaRPr>
          </a:p>
        </p:txBody>
      </p:sp>
      <p:sp>
        <p:nvSpPr>
          <p:cNvPr id="3" name="Содержимое 2"/>
          <p:cNvSpPr>
            <a:spLocks noGrp="1"/>
          </p:cNvSpPr>
          <p:nvPr>
            <p:ph idx="1"/>
          </p:nvPr>
        </p:nvSpPr>
        <p:spPr/>
        <p:txBody>
          <a:bodyPr/>
          <a:lstStyle/>
          <a:p>
            <a:r>
              <a:rPr lang="ru-RU" dirty="0" smtClean="0">
                <a:latin typeface="Arial Unicode MS" pitchFamily="34" charset="-128"/>
                <a:ea typeface="Arial Unicode MS" pitchFamily="34" charset="-128"/>
                <a:cs typeface="Arial Unicode MS" pitchFamily="34" charset="-128"/>
              </a:rPr>
              <a:t>Круглый стол и мастер-классы «Технология и приемы подготовки учащихся к итоговой аттестации. Решение заданий 2-й части по истории и обществознанию»</a:t>
            </a:r>
          </a:p>
          <a:p>
            <a:r>
              <a:rPr lang="ru-RU" dirty="0" smtClean="0">
                <a:latin typeface="Arial Unicode MS" pitchFamily="34" charset="-128"/>
                <a:ea typeface="Arial Unicode MS" pitchFamily="34" charset="-128"/>
                <a:cs typeface="Arial Unicode MS" pitchFamily="34" charset="-128"/>
              </a:rPr>
              <a:t>Диагностические работы – 3 четверть (февраль) – 9, 11 классы</a:t>
            </a:r>
            <a:endParaRPr lang="ru-RU"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ormAutofit fontScale="90000"/>
          </a:bodyPr>
          <a:lstStyle/>
          <a:p>
            <a:r>
              <a:rPr lang="ru-RU" b="1" dirty="0" smtClean="0">
                <a:solidFill>
                  <a:srgbClr val="C00000"/>
                </a:solidFill>
                <a:latin typeface="Arial" pitchFamily="34" charset="0"/>
                <a:cs typeface="Arial" pitchFamily="34" charset="0"/>
              </a:rPr>
              <a:t>Собрание молодых специалистов </a:t>
            </a:r>
            <a:endParaRPr lang="ru-RU" b="1" dirty="0">
              <a:solidFill>
                <a:srgbClr val="C00000"/>
              </a:solidFill>
              <a:latin typeface="Arial" pitchFamily="34" charset="0"/>
              <a:cs typeface="Arial" pitchFamily="34" charset="0"/>
            </a:endParaRPr>
          </a:p>
        </p:txBody>
      </p:sp>
      <p:sp>
        <p:nvSpPr>
          <p:cNvPr id="3" name="Содержимое 2"/>
          <p:cNvSpPr>
            <a:spLocks noGrp="1"/>
          </p:cNvSpPr>
          <p:nvPr>
            <p:ph idx="1"/>
          </p:nvPr>
        </p:nvSpPr>
        <p:spPr>
          <a:xfrm>
            <a:off x="642910" y="1857364"/>
            <a:ext cx="8043890" cy="4268799"/>
          </a:xfrm>
        </p:spPr>
        <p:txBody>
          <a:bodyPr/>
          <a:lstStyle/>
          <a:p>
            <a:pPr marL="0" indent="0" algn="ctr">
              <a:buNone/>
            </a:pPr>
            <a:r>
              <a:rPr lang="ru-RU" sz="3600" b="1" dirty="0" smtClean="0">
                <a:solidFill>
                  <a:srgbClr val="800000"/>
                </a:solidFill>
                <a:latin typeface="Arial Unicode MS" pitchFamily="34" charset="-128"/>
                <a:ea typeface="Arial Unicode MS" pitchFamily="34" charset="-128"/>
                <a:cs typeface="Arial Unicode MS" pitchFamily="34" charset="-128"/>
              </a:rPr>
              <a:t>30.10.2019 в 15.00 ОУ № 136</a:t>
            </a:r>
          </a:p>
          <a:p>
            <a:pPr marL="0" indent="0">
              <a:buNone/>
            </a:pPr>
            <a:r>
              <a:rPr lang="ru-RU" dirty="0" smtClean="0">
                <a:latin typeface="Arial Unicode MS" pitchFamily="34" charset="-128"/>
                <a:ea typeface="Arial Unicode MS" pitchFamily="34" charset="-128"/>
                <a:cs typeface="Arial Unicode MS" pitchFamily="34" charset="-128"/>
              </a:rPr>
              <a:t>	Приглашаются молодые </a:t>
            </a:r>
            <a:r>
              <a:rPr lang="ru-RU" dirty="0" smtClean="0">
                <a:latin typeface="Arial Unicode MS" pitchFamily="34" charset="-128"/>
                <a:ea typeface="Arial Unicode MS" pitchFamily="34" charset="-128"/>
                <a:cs typeface="Arial Unicode MS" pitchFamily="34" charset="-128"/>
              </a:rPr>
              <a:t>учителя, приступившие к работе в 2019-2020 </a:t>
            </a:r>
            <a:r>
              <a:rPr lang="ru-RU" dirty="0" smtClean="0">
                <a:latin typeface="Arial Unicode MS" pitchFamily="34" charset="-128"/>
                <a:ea typeface="Arial Unicode MS" pitchFamily="34" charset="-128"/>
                <a:cs typeface="Arial Unicode MS" pitchFamily="34" charset="-128"/>
              </a:rPr>
              <a:t>учебном году. </a:t>
            </a:r>
          </a:p>
          <a:p>
            <a:pPr marL="0" indent="0">
              <a:buNone/>
            </a:pPr>
            <a:r>
              <a:rPr lang="ru-RU" dirty="0" smtClean="0">
                <a:latin typeface="Arial Unicode MS" pitchFamily="34" charset="-128"/>
                <a:ea typeface="Arial Unicode MS" pitchFamily="34" charset="-128"/>
                <a:cs typeface="Arial Unicode MS" pitchFamily="34" charset="-128"/>
              </a:rPr>
              <a:t>	Члены </a:t>
            </a:r>
            <a:r>
              <a:rPr lang="ru-RU" dirty="0" smtClean="0">
                <a:latin typeface="Arial Unicode MS" pitchFamily="34" charset="-128"/>
                <a:ea typeface="Arial Unicode MS" pitchFamily="34" charset="-128"/>
                <a:cs typeface="Arial Unicode MS" pitchFamily="34" charset="-128"/>
              </a:rPr>
              <a:t>Совета молодых специалистов, Смагина Е.В., Булатова А.А., руководители РМО </a:t>
            </a:r>
          </a:p>
          <a:p>
            <a:pPr>
              <a:buNone/>
            </a:pPr>
            <a:endParaRPr lang="ru-RU" dirty="0" smtClean="0"/>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4.depositphotos.com/1017817/329/i/950/depositphotos_3293188-stock-photo-colorful-autumn-leaves-frame-on.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34376"/>
            <a:ext cx="9144000" cy="6892376"/>
          </a:xfrm>
          <a:prstGeom prst="rect">
            <a:avLst/>
          </a:prstGeom>
          <a:noFill/>
        </p:spPr>
      </p:pic>
      <p:sp>
        <p:nvSpPr>
          <p:cNvPr id="2" name="Заголовок 1"/>
          <p:cNvSpPr>
            <a:spLocks noGrp="1"/>
          </p:cNvSpPr>
          <p:nvPr>
            <p:ph type="title"/>
          </p:nvPr>
        </p:nvSpPr>
        <p:spPr>
          <a:xfrm>
            <a:off x="642910" y="2071678"/>
            <a:ext cx="7872410" cy="3000396"/>
          </a:xfrm>
        </p:spPr>
        <p:txBody>
          <a:bodyPr>
            <a:normAutofit/>
          </a:bodyPr>
          <a:lstStyle/>
          <a:p>
            <a:r>
              <a:rPr lang="ru-RU" b="1" dirty="0" smtClean="0">
                <a:ln w="1905"/>
                <a:solidFill>
                  <a:srgbClr val="800000"/>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t>Спасибо за работу!</a:t>
            </a:r>
            <a:br>
              <a:rPr lang="ru-RU" b="1" dirty="0" smtClean="0">
                <a:ln w="1905"/>
                <a:solidFill>
                  <a:srgbClr val="800000"/>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br>
            <a:r>
              <a:rPr lang="ru-RU" b="1" dirty="0" smtClean="0">
                <a:ln w="1905"/>
                <a:solidFill>
                  <a:srgbClr val="800000"/>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t/>
            </a:r>
            <a:br>
              <a:rPr lang="ru-RU" b="1" dirty="0" smtClean="0">
                <a:ln w="1905"/>
                <a:solidFill>
                  <a:srgbClr val="800000"/>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br>
            <a:r>
              <a:rPr lang="ru-RU" b="1" dirty="0" smtClean="0">
                <a:ln w="1905"/>
                <a:solidFill>
                  <a:srgbClr val="800000"/>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rPr>
              <a:t>Желаю успехов!</a:t>
            </a:r>
            <a:endParaRPr lang="ru-RU" b="1" dirty="0">
              <a:ln w="1905"/>
              <a:solidFill>
                <a:srgbClr val="800000"/>
              </a:solidFill>
              <a:effectLst>
                <a:innerShdw blurRad="69850" dist="43180" dir="5400000">
                  <a:srgbClr val="000000">
                    <a:alpha val="65000"/>
                  </a:srgbClr>
                </a:inn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normAutofit fontScale="90000"/>
          </a:bodyPr>
          <a:lstStyle/>
          <a:p>
            <a:r>
              <a:rPr lang="ru-RU"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Оказание методической помощи молодым специалистам</a:t>
            </a:r>
            <a:endParaRPr lang="ru-RU"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endParaRPr>
          </a:p>
        </p:txBody>
      </p:sp>
      <p:sp>
        <p:nvSpPr>
          <p:cNvPr id="3" name="Содержимое 2"/>
          <p:cNvSpPr>
            <a:spLocks noGrp="1"/>
          </p:cNvSpPr>
          <p:nvPr>
            <p:ph idx="1"/>
          </p:nvPr>
        </p:nvSpPr>
        <p:spPr>
          <a:xfrm>
            <a:off x="457200" y="2143116"/>
            <a:ext cx="8229600" cy="3983047"/>
          </a:xfrm>
        </p:spPr>
        <p:txBody>
          <a:bodyPr>
            <a:normAutofit fontScale="92500" lnSpcReduction="20000"/>
          </a:bodyPr>
          <a:lstStyle/>
          <a:p>
            <a:r>
              <a:rPr lang="ru-RU" dirty="0" smtClean="0">
                <a:latin typeface="Arial" pitchFamily="34" charset="0"/>
                <a:cs typeface="Arial" pitchFamily="34" charset="0"/>
              </a:rPr>
              <a:t>Обучение приемам подготовки к ОГЭ и ЕГЭ</a:t>
            </a:r>
          </a:p>
          <a:p>
            <a:r>
              <a:rPr lang="ru-RU" dirty="0" smtClean="0">
                <a:latin typeface="Arial" pitchFamily="34" charset="0"/>
                <a:cs typeface="Arial" pitchFamily="34" charset="0"/>
              </a:rPr>
              <a:t>Составление технологической карты урока по ФГОС</a:t>
            </a:r>
          </a:p>
          <a:p>
            <a:r>
              <a:rPr lang="ru-RU" dirty="0" smtClean="0">
                <a:latin typeface="Arial" pitchFamily="34" charset="0"/>
                <a:cs typeface="Arial" pitchFamily="34" charset="0"/>
              </a:rPr>
              <a:t>Формы, методы, приемы внеклассной работы по предмету </a:t>
            </a:r>
          </a:p>
          <a:p>
            <a:r>
              <a:rPr lang="ru-RU" dirty="0" smtClean="0">
                <a:latin typeface="Arial" pitchFamily="34" charset="0"/>
                <a:cs typeface="Arial" pitchFamily="34" charset="0"/>
              </a:rPr>
              <a:t>Методические приемы, технологии, формы работы, используемые на уроках</a:t>
            </a:r>
          </a:p>
          <a:p>
            <a:r>
              <a:rPr lang="ru-RU" smtClean="0">
                <a:latin typeface="Arial" pitchFamily="34" charset="0"/>
                <a:cs typeface="Arial" pitchFamily="34" charset="0"/>
              </a:rPr>
              <a:t>Подготовка открытого </a:t>
            </a:r>
            <a:r>
              <a:rPr lang="ru-RU" dirty="0" smtClean="0">
                <a:latin typeface="Arial" pitchFamily="34" charset="0"/>
                <a:cs typeface="Arial" pitchFamily="34" charset="0"/>
              </a:rPr>
              <a:t>урока</a:t>
            </a:r>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dirty="0" smtClean="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rPr>
              <a:t>ОБЩЕСТВОЗНАНИЕ</a:t>
            </a:r>
            <a:endParaRPr lang="ru-RU" dirty="0"/>
          </a:p>
        </p:txBody>
      </p:sp>
      <p:sp>
        <p:nvSpPr>
          <p:cNvPr id="3" name="Содержимое 2"/>
          <p:cNvSpPr>
            <a:spLocks noGrp="1"/>
          </p:cNvSpPr>
          <p:nvPr>
            <p:ph idx="1"/>
          </p:nvPr>
        </p:nvSpPr>
        <p:spPr>
          <a:xfrm>
            <a:off x="214282" y="928670"/>
            <a:ext cx="8715436" cy="5715040"/>
          </a:xfrm>
        </p:spPr>
        <p:txBody>
          <a:bodyPr>
            <a:normAutofit/>
          </a:bodyPr>
          <a:lstStyle/>
          <a:p>
            <a:r>
              <a:rPr lang="ru-RU" b="1" i="1" dirty="0" smtClean="0">
                <a:solidFill>
                  <a:schemeClr val="tx2">
                    <a:lumMod val="75000"/>
                  </a:schemeClr>
                </a:solidFill>
                <a:latin typeface="Arial Unicode MS" pitchFamily="34" charset="-128"/>
                <a:ea typeface="Arial Unicode MS" pitchFamily="34" charset="-128"/>
                <a:cs typeface="Arial Unicode MS" pitchFamily="34" charset="-128"/>
              </a:rPr>
              <a:t>25.09.2019</a:t>
            </a:r>
          </a:p>
          <a:p>
            <a:r>
              <a:rPr lang="ru-RU" sz="2800" dirty="0" smtClean="0">
                <a:solidFill>
                  <a:schemeClr val="tx1">
                    <a:lumMod val="85000"/>
                    <a:lumOff val="15000"/>
                  </a:schemeClr>
                </a:solidFill>
                <a:latin typeface="Arial Unicode MS" pitchFamily="34" charset="-128"/>
                <a:ea typeface="Arial Unicode MS" pitchFamily="34" charset="-128"/>
                <a:cs typeface="Arial Unicode MS" pitchFamily="34" charset="-128"/>
              </a:rPr>
              <a:t>Приняли участие </a:t>
            </a:r>
            <a:r>
              <a:rPr lang="ru-RU" sz="2800" b="1" dirty="0" smtClean="0">
                <a:solidFill>
                  <a:schemeClr val="tx1">
                    <a:lumMod val="85000"/>
                    <a:lumOff val="15000"/>
                  </a:schemeClr>
                </a:solidFill>
                <a:latin typeface="Arial Unicode MS" pitchFamily="34" charset="-128"/>
                <a:ea typeface="Arial Unicode MS" pitchFamily="34" charset="-128"/>
                <a:cs typeface="Arial Unicode MS" pitchFamily="34" charset="-128"/>
              </a:rPr>
              <a:t>1814</a:t>
            </a:r>
            <a:r>
              <a:rPr lang="ru-RU" sz="2800" dirty="0" smtClean="0">
                <a:solidFill>
                  <a:schemeClr val="tx1">
                    <a:lumMod val="85000"/>
                    <a:lumOff val="15000"/>
                  </a:schemeClr>
                </a:solidFill>
                <a:latin typeface="Arial Unicode MS" pitchFamily="34" charset="-128"/>
                <a:ea typeface="Arial Unicode MS" pitchFamily="34" charset="-128"/>
                <a:cs typeface="Arial Unicode MS" pitchFamily="34" charset="-128"/>
              </a:rPr>
              <a:t> (1976, 2138</a:t>
            </a:r>
            <a:r>
              <a:rPr lang="ru-RU" sz="2800" b="1" dirty="0" smtClean="0">
                <a:solidFill>
                  <a:schemeClr val="tx1">
                    <a:lumMod val="85000"/>
                    <a:lumOff val="15000"/>
                  </a:schemeClr>
                </a:solidFill>
                <a:latin typeface="Arial Unicode MS" pitchFamily="34" charset="-128"/>
                <a:ea typeface="Arial Unicode MS" pitchFamily="34" charset="-128"/>
                <a:cs typeface="Arial Unicode MS" pitchFamily="34" charset="-128"/>
              </a:rPr>
              <a:t>) </a:t>
            </a:r>
            <a:r>
              <a:rPr lang="ru-RU" sz="2800" dirty="0" smtClean="0">
                <a:solidFill>
                  <a:schemeClr val="tx1">
                    <a:lumMod val="85000"/>
                    <a:lumOff val="15000"/>
                  </a:schemeClr>
                </a:solidFill>
                <a:latin typeface="Arial Unicode MS" pitchFamily="34" charset="-128"/>
                <a:ea typeface="Arial Unicode MS" pitchFamily="34" charset="-128"/>
                <a:cs typeface="Arial Unicode MS" pitchFamily="34" charset="-128"/>
              </a:rPr>
              <a:t> уч-ся 5-11 классов</a:t>
            </a:r>
          </a:p>
          <a:p>
            <a:r>
              <a:rPr lang="ru-RU" dirty="0" smtClean="0">
                <a:latin typeface="Arial Unicode MS" pitchFamily="34" charset="-128"/>
                <a:ea typeface="Arial Unicode MS" pitchFamily="34" charset="-128"/>
                <a:cs typeface="Arial Unicode MS" pitchFamily="34" charset="-128"/>
              </a:rPr>
              <a:t>5 класс – 27</a:t>
            </a:r>
          </a:p>
          <a:p>
            <a:r>
              <a:rPr lang="ru-RU" dirty="0" smtClean="0">
                <a:latin typeface="Arial Unicode MS" pitchFamily="34" charset="-128"/>
                <a:ea typeface="Arial Unicode MS" pitchFamily="34" charset="-128"/>
                <a:cs typeface="Arial Unicode MS" pitchFamily="34" charset="-128"/>
              </a:rPr>
              <a:t>6 класс – 167</a:t>
            </a:r>
          </a:p>
          <a:p>
            <a:r>
              <a:rPr lang="ru-RU" dirty="0" smtClean="0">
                <a:latin typeface="Arial Unicode MS" pitchFamily="34" charset="-128"/>
                <a:ea typeface="Arial Unicode MS" pitchFamily="34" charset="-128"/>
                <a:cs typeface="Arial Unicode MS" pitchFamily="34" charset="-128"/>
              </a:rPr>
              <a:t>7 класс – 226</a:t>
            </a:r>
          </a:p>
          <a:p>
            <a:r>
              <a:rPr lang="ru-RU" dirty="0" smtClean="0">
                <a:latin typeface="Arial Unicode MS" pitchFamily="34" charset="-128"/>
                <a:ea typeface="Arial Unicode MS" pitchFamily="34" charset="-128"/>
                <a:cs typeface="Arial Unicode MS" pitchFamily="34" charset="-128"/>
              </a:rPr>
              <a:t>8 класс – 376</a:t>
            </a:r>
          </a:p>
          <a:p>
            <a:r>
              <a:rPr lang="ru-RU" dirty="0" smtClean="0">
                <a:latin typeface="Arial Unicode MS" pitchFamily="34" charset="-128"/>
                <a:ea typeface="Arial Unicode MS" pitchFamily="34" charset="-128"/>
                <a:cs typeface="Arial Unicode MS" pitchFamily="34" charset="-128"/>
              </a:rPr>
              <a:t>9 класс – 503</a:t>
            </a:r>
          </a:p>
          <a:p>
            <a:r>
              <a:rPr lang="ru-RU" dirty="0" smtClean="0">
                <a:latin typeface="Arial Unicode MS" pitchFamily="34" charset="-128"/>
                <a:ea typeface="Arial Unicode MS" pitchFamily="34" charset="-128"/>
                <a:cs typeface="Arial Unicode MS" pitchFamily="34" charset="-128"/>
              </a:rPr>
              <a:t>10 класс – 247</a:t>
            </a:r>
          </a:p>
          <a:p>
            <a:r>
              <a:rPr lang="ru-RU" dirty="0" smtClean="0">
                <a:latin typeface="Arial Unicode MS" pitchFamily="34" charset="-128"/>
                <a:ea typeface="Arial Unicode MS" pitchFamily="34" charset="-128"/>
                <a:cs typeface="Arial Unicode MS" pitchFamily="34" charset="-128"/>
              </a:rPr>
              <a:t>11 класс – 268 </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dirty="0" smtClean="0">
                <a:ln w="24500" cmpd="dbl">
                  <a:solidFill>
                    <a:srgbClr val="C00000"/>
                  </a:solidFill>
                  <a:prstDash val="solid"/>
                  <a:miter lim="800000"/>
                </a:ln>
                <a:solidFill>
                  <a:schemeClr val="accent2">
                    <a:lumMod val="60000"/>
                    <a:lumOff val="40000"/>
                  </a:schemeClr>
                </a:solidFill>
                <a:effectLst>
                  <a:outerShdw blurRad="38100" dist="38100" dir="7020000" algn="tl">
                    <a:srgbClr val="000000">
                      <a:alpha val="35000"/>
                    </a:srgbClr>
                  </a:outerShdw>
                </a:effectLst>
                <a:latin typeface="Arial Unicode MS" pitchFamily="34" charset="-128"/>
                <a:ea typeface="Arial Unicode MS" pitchFamily="34" charset="-128"/>
                <a:cs typeface="Arial Unicode MS" pitchFamily="34" charset="-128"/>
              </a:rPr>
              <a:t>ОБЩЕСТВОЗНАНИЕ</a:t>
            </a:r>
            <a:endParaRPr lang="ru-RU" dirty="0"/>
          </a:p>
        </p:txBody>
      </p:sp>
      <p:sp>
        <p:nvSpPr>
          <p:cNvPr id="3" name="Содержимое 2"/>
          <p:cNvSpPr>
            <a:spLocks noGrp="1"/>
          </p:cNvSpPr>
          <p:nvPr>
            <p:ph idx="1"/>
          </p:nvPr>
        </p:nvSpPr>
        <p:spPr>
          <a:xfrm>
            <a:off x="214282" y="928670"/>
            <a:ext cx="8715436" cy="5715040"/>
          </a:xfrm>
        </p:spPr>
        <p:txBody>
          <a:bodyPr>
            <a:normAutofit/>
          </a:bodyPr>
          <a:lstStyle/>
          <a:p>
            <a:r>
              <a:rPr lang="ru-RU" b="1" i="1" dirty="0" smtClean="0">
                <a:solidFill>
                  <a:schemeClr val="tx2">
                    <a:lumMod val="75000"/>
                  </a:schemeClr>
                </a:solidFill>
                <a:latin typeface="Arial Unicode MS" pitchFamily="34" charset="-128"/>
                <a:ea typeface="Arial Unicode MS" pitchFamily="34" charset="-128"/>
                <a:cs typeface="Arial Unicode MS" pitchFamily="34" charset="-128"/>
              </a:rPr>
              <a:t>25.09.2019</a:t>
            </a:r>
          </a:p>
          <a:p>
            <a:r>
              <a:rPr lang="ru-RU" sz="2800" b="1" dirty="0" smtClean="0">
                <a:solidFill>
                  <a:srgbClr val="C00000"/>
                </a:solidFill>
                <a:latin typeface="Arial Unicode MS" pitchFamily="34" charset="-128"/>
                <a:ea typeface="Arial Unicode MS" pitchFamily="34" charset="-128"/>
                <a:cs typeface="Arial Unicode MS" pitchFamily="34" charset="-128"/>
              </a:rPr>
              <a:t>Наибольшее</a:t>
            </a:r>
            <a:r>
              <a:rPr lang="ru-RU" sz="2800" dirty="0" smtClean="0">
                <a:latin typeface="Arial Unicode MS" pitchFamily="34" charset="-128"/>
                <a:ea typeface="Arial Unicode MS" pitchFamily="34" charset="-128"/>
                <a:cs typeface="Arial Unicode MS" pitchFamily="34" charset="-128"/>
              </a:rPr>
              <a:t> количество участников в </a:t>
            </a:r>
            <a:r>
              <a:rPr lang="ru-RU" sz="2800" b="1" dirty="0" smtClean="0">
                <a:solidFill>
                  <a:srgbClr val="C00000"/>
                </a:solidFill>
                <a:latin typeface="Arial Unicode MS" pitchFamily="34" charset="-128"/>
                <a:ea typeface="Arial Unicode MS" pitchFamily="34" charset="-128"/>
                <a:cs typeface="Arial Unicode MS" pitchFamily="34" charset="-128"/>
              </a:rPr>
              <a:t>Лицее №165 – 177 </a:t>
            </a:r>
            <a:r>
              <a:rPr lang="ru-RU" sz="2800" dirty="0" smtClean="0">
                <a:latin typeface="Arial Unicode MS" pitchFamily="34" charset="-128"/>
                <a:ea typeface="Arial Unicode MS" pitchFamily="34" charset="-128"/>
                <a:cs typeface="Arial Unicode MS" pitchFamily="34" charset="-128"/>
              </a:rPr>
              <a:t>(</a:t>
            </a:r>
            <a:r>
              <a:rPr lang="ru-RU" sz="2800" b="1" dirty="0" smtClean="0">
                <a:solidFill>
                  <a:schemeClr val="tx1">
                    <a:lumMod val="95000"/>
                    <a:lumOff val="5000"/>
                  </a:schemeClr>
                </a:solidFill>
                <a:latin typeface="Arial Unicode MS" pitchFamily="34" charset="-128"/>
                <a:ea typeface="Arial Unicode MS" pitchFamily="34" charset="-128"/>
                <a:cs typeface="Arial Unicode MS" pitchFamily="34" charset="-128"/>
              </a:rPr>
              <a:t>158</a:t>
            </a:r>
            <a:r>
              <a:rPr lang="ru-RU" sz="2800" dirty="0" smtClean="0">
                <a:latin typeface="Arial Unicode MS" pitchFamily="34" charset="-128"/>
                <a:ea typeface="Arial Unicode MS" pitchFamily="34" charset="-128"/>
                <a:cs typeface="Arial Unicode MS" pitchFamily="34" charset="-128"/>
              </a:rPr>
              <a:t>),  </a:t>
            </a:r>
            <a:r>
              <a:rPr lang="ru-RU" sz="2800" b="1" dirty="0" smtClean="0">
                <a:solidFill>
                  <a:srgbClr val="C00000"/>
                </a:solidFill>
                <a:latin typeface="Arial Unicode MS" pitchFamily="34" charset="-128"/>
                <a:ea typeface="Arial Unicode MS" pitchFamily="34" charset="-128"/>
                <a:cs typeface="Arial Unicode MS" pitchFamily="34" charset="-128"/>
              </a:rPr>
              <a:t>Гимназии №136 - 173 </a:t>
            </a:r>
            <a:r>
              <a:rPr lang="ru-RU" sz="2800" dirty="0" smtClean="0">
                <a:latin typeface="Arial Unicode MS" pitchFamily="34" charset="-128"/>
                <a:ea typeface="Arial Unicode MS" pitchFamily="34" charset="-128"/>
                <a:cs typeface="Arial Unicode MS" pitchFamily="34" charset="-128"/>
              </a:rPr>
              <a:t>(210),  </a:t>
            </a:r>
            <a:r>
              <a:rPr lang="ru-RU" sz="2800" b="1" dirty="0" smtClean="0">
                <a:solidFill>
                  <a:srgbClr val="C00000"/>
                </a:solidFill>
                <a:latin typeface="Arial Unicode MS" pitchFamily="34" charset="-128"/>
                <a:ea typeface="Arial Unicode MS" pitchFamily="34" charset="-128"/>
                <a:cs typeface="Arial Unicode MS" pitchFamily="34" charset="-128"/>
              </a:rPr>
              <a:t>Школе №15 - 118 </a:t>
            </a:r>
            <a:r>
              <a:rPr lang="ru-RU" sz="2800" dirty="0" smtClean="0">
                <a:latin typeface="Arial Unicode MS" pitchFamily="34" charset="-128"/>
                <a:ea typeface="Arial Unicode MS" pitchFamily="34" charset="-128"/>
                <a:cs typeface="Arial Unicode MS" pitchFamily="34" charset="-128"/>
              </a:rPr>
              <a:t>(89), </a:t>
            </a:r>
            <a:r>
              <a:rPr lang="ru-RU" sz="2800" b="1" dirty="0" smtClean="0">
                <a:solidFill>
                  <a:srgbClr val="C00000"/>
                </a:solidFill>
                <a:latin typeface="Arial Unicode MS" pitchFamily="34" charset="-128"/>
                <a:ea typeface="Arial Unicode MS" pitchFamily="34" charset="-128"/>
                <a:cs typeface="Arial Unicode MS" pitchFamily="34" charset="-128"/>
              </a:rPr>
              <a:t>Школе 125 - 139</a:t>
            </a:r>
          </a:p>
          <a:p>
            <a:r>
              <a:rPr lang="ru-RU" sz="2800" b="1" dirty="0" smtClean="0">
                <a:latin typeface="Arial Unicode MS" pitchFamily="34" charset="-128"/>
                <a:ea typeface="Arial Unicode MS" pitchFamily="34" charset="-128"/>
                <a:cs typeface="Arial Unicode MS" pitchFamily="34" charset="-128"/>
              </a:rPr>
              <a:t>Наименьшее</a:t>
            </a:r>
            <a:r>
              <a:rPr lang="ru-RU" sz="2800" dirty="0" smtClean="0">
                <a:latin typeface="Arial Unicode MS" pitchFamily="34" charset="-128"/>
                <a:ea typeface="Arial Unicode MS" pitchFamily="34" charset="-128"/>
                <a:cs typeface="Arial Unicode MS" pitchFamily="34" charset="-128"/>
              </a:rPr>
              <a:t> количество участников в </a:t>
            </a:r>
            <a:r>
              <a:rPr lang="ru-RU" sz="2800" b="1" dirty="0" smtClean="0">
                <a:latin typeface="Arial Unicode MS" pitchFamily="34" charset="-128"/>
                <a:ea typeface="Arial Unicode MS" pitchFamily="34" charset="-128"/>
                <a:cs typeface="Arial Unicode MS" pitchFamily="34" charset="-128"/>
              </a:rPr>
              <a:t>школах</a:t>
            </a:r>
          </a:p>
          <a:p>
            <a:r>
              <a:rPr lang="ru-RU" sz="2800" b="1" dirty="0" smtClean="0">
                <a:latin typeface="Arial Unicode MS" pitchFamily="34" charset="-128"/>
                <a:ea typeface="Arial Unicode MS" pitchFamily="34" charset="-128"/>
                <a:cs typeface="Arial Unicode MS" pitchFamily="34" charset="-128"/>
              </a:rPr>
              <a:t>№ 144 (0), 145 (0), 16 (8), 179 (8),  129 (12)</a:t>
            </a:r>
            <a:endParaRPr lang="ru-RU" sz="2800" b="1" dirty="0" smtClean="0">
              <a:solidFill>
                <a:schemeClr val="bg2">
                  <a:lumMod val="25000"/>
                </a:schemeClr>
              </a:solidFill>
              <a:latin typeface="Arial Unicode MS" pitchFamily="34" charset="-128"/>
              <a:ea typeface="Arial Unicode MS" pitchFamily="34" charset="-128"/>
              <a:cs typeface="Arial Unicode MS" pitchFamily="34" charset="-128"/>
            </a:endParaRPr>
          </a:p>
          <a:p>
            <a:r>
              <a:rPr lang="ru-RU" sz="2800" dirty="0" smtClean="0">
                <a:latin typeface="Arial Unicode MS" pitchFamily="34" charset="-128"/>
                <a:ea typeface="Arial Unicode MS" pitchFamily="34" charset="-128"/>
                <a:cs typeface="Arial Unicode MS" pitchFamily="34" charset="-128"/>
              </a:rPr>
              <a:t>Победителей – </a:t>
            </a:r>
            <a:r>
              <a:rPr lang="ru-RU" sz="2800" b="1" dirty="0" smtClean="0">
                <a:solidFill>
                  <a:srgbClr val="C00000"/>
                </a:solidFill>
                <a:latin typeface="Arial Unicode MS" pitchFamily="34" charset="-128"/>
                <a:ea typeface="Arial Unicode MS" pitchFamily="34" charset="-128"/>
                <a:cs typeface="Arial Unicode MS" pitchFamily="34" charset="-128"/>
              </a:rPr>
              <a:t>72 </a:t>
            </a:r>
            <a:r>
              <a:rPr lang="ru-RU" sz="2800" b="1" dirty="0" smtClean="0">
                <a:solidFill>
                  <a:schemeClr val="accent2">
                    <a:lumMod val="75000"/>
                  </a:schemeClr>
                </a:solidFill>
                <a:latin typeface="Arial Unicode MS" pitchFamily="34" charset="-128"/>
                <a:ea typeface="Arial Unicode MS" pitchFamily="34" charset="-128"/>
                <a:cs typeface="Arial Unicode MS" pitchFamily="34" charset="-128"/>
              </a:rPr>
              <a:t>(72)</a:t>
            </a:r>
            <a:r>
              <a:rPr lang="ru-RU" sz="2800" dirty="0" smtClean="0">
                <a:solidFill>
                  <a:schemeClr val="accent2">
                    <a:lumMod val="75000"/>
                  </a:schemeClr>
                </a:solidFill>
                <a:latin typeface="Arial Unicode MS" pitchFamily="34" charset="-128"/>
                <a:ea typeface="Arial Unicode MS" pitchFamily="34" charset="-128"/>
                <a:cs typeface="Arial Unicode MS" pitchFamily="34" charset="-128"/>
              </a:rPr>
              <a:t>, </a:t>
            </a:r>
            <a:r>
              <a:rPr lang="ru-RU" sz="2800" dirty="0" smtClean="0">
                <a:latin typeface="Arial Unicode MS" pitchFamily="34" charset="-128"/>
                <a:ea typeface="Arial Unicode MS" pitchFamily="34" charset="-128"/>
                <a:cs typeface="Arial Unicode MS" pitchFamily="34" charset="-128"/>
              </a:rPr>
              <a:t>призеров – </a:t>
            </a:r>
            <a:r>
              <a:rPr lang="ru-RU" sz="2800" b="1" dirty="0" smtClean="0">
                <a:solidFill>
                  <a:srgbClr val="C00000"/>
                </a:solidFill>
                <a:latin typeface="Arial Unicode MS" pitchFamily="34" charset="-128"/>
                <a:ea typeface="Arial Unicode MS" pitchFamily="34" charset="-128"/>
                <a:cs typeface="Arial Unicode MS" pitchFamily="34" charset="-128"/>
              </a:rPr>
              <a:t>316</a:t>
            </a:r>
            <a:r>
              <a:rPr lang="ru-RU" sz="2800" dirty="0" smtClean="0">
                <a:latin typeface="Arial Unicode MS" pitchFamily="34" charset="-128"/>
                <a:ea typeface="Arial Unicode MS" pitchFamily="34" charset="-128"/>
                <a:cs typeface="Arial Unicode MS" pitchFamily="34" charset="-128"/>
              </a:rPr>
              <a:t> </a:t>
            </a:r>
            <a:r>
              <a:rPr lang="ru-RU" sz="2800" b="1" dirty="0" smtClean="0">
                <a:solidFill>
                  <a:schemeClr val="accent2">
                    <a:lumMod val="75000"/>
                  </a:schemeClr>
                </a:solidFill>
                <a:latin typeface="Arial Unicode MS" pitchFamily="34" charset="-128"/>
                <a:ea typeface="Arial Unicode MS" pitchFamily="34" charset="-128"/>
                <a:cs typeface="Arial Unicode MS" pitchFamily="34" charset="-128"/>
              </a:rPr>
              <a:t>(295).</a:t>
            </a:r>
          </a:p>
          <a:p>
            <a:r>
              <a:rPr lang="ru-RU" sz="2800" b="1" dirty="0" smtClean="0">
                <a:solidFill>
                  <a:srgbClr val="C00000"/>
                </a:solidFill>
                <a:latin typeface="Arial" pitchFamily="34" charset="0"/>
                <a:cs typeface="Arial" pitchFamily="34" charset="0"/>
              </a:rPr>
              <a:t>Наибольшее</a:t>
            </a:r>
            <a:r>
              <a:rPr lang="ru-RU" sz="2800" dirty="0" smtClean="0">
                <a:latin typeface="Arial" pitchFamily="34" charset="0"/>
                <a:cs typeface="Arial" pitchFamily="34" charset="0"/>
              </a:rPr>
              <a:t> количество победителей и призеров в ОУ </a:t>
            </a:r>
            <a:r>
              <a:rPr lang="ru-RU" sz="2800" b="1" dirty="0" smtClean="0">
                <a:latin typeface="Arial" pitchFamily="34" charset="0"/>
                <a:cs typeface="Arial" pitchFamily="34" charset="0"/>
              </a:rPr>
              <a:t>165 (9 и 44), 136 (4 и 33</a:t>
            </a:r>
            <a:r>
              <a:rPr lang="ru-RU" sz="2800" dirty="0" smtClean="0">
                <a:latin typeface="Arial" pitchFamily="34" charset="0"/>
                <a:cs typeface="Arial" pitchFamily="34" charset="0"/>
              </a:rPr>
              <a:t>), 125 (6 и 16) </a:t>
            </a:r>
            <a:endParaRPr lang="ru-RU" sz="2800" b="1" dirty="0" smtClean="0">
              <a:solidFill>
                <a:srgbClr val="C00000"/>
              </a:solidFill>
              <a:latin typeface="Arial" pitchFamily="34" charset="0"/>
              <a:ea typeface="Arial Unicode MS" pitchFamily="34" charset="-128"/>
              <a:cs typeface="Arial" pitchFamily="34" charset="0"/>
            </a:endParaRP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1885</TotalTime>
  <Words>3606</Words>
  <PresentationFormat>Экран (4:3)</PresentationFormat>
  <Paragraphs>496</Paragraphs>
  <Slides>73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73</vt:i4>
      </vt:variant>
    </vt:vector>
  </HeadingPairs>
  <TitlesOfParts>
    <vt:vector size="74" baseType="lpstr">
      <vt:lpstr>Тема Office</vt:lpstr>
      <vt:lpstr>Секция РМО учителей истории и обществознания</vt:lpstr>
      <vt:lpstr>План работы секции</vt:lpstr>
      <vt:lpstr>Школьные и районные конференции НОУ</vt:lpstr>
      <vt:lpstr>Секции НОУ</vt:lpstr>
      <vt:lpstr>Секции НОУ</vt:lpstr>
      <vt:lpstr>Учет достижений участников НОУ в ННГУ им. Лобачевского</vt:lpstr>
      <vt:lpstr>ИТОГИ  школьного этапа ВОШ  </vt:lpstr>
      <vt:lpstr>ОБЩЕСТВОЗНАНИЕ</vt:lpstr>
      <vt:lpstr>ОБЩЕСТВОЗНАНИЕ</vt:lpstr>
      <vt:lpstr>ИСТОРИЯ</vt:lpstr>
      <vt:lpstr>ИСТОРИЯ</vt:lpstr>
      <vt:lpstr>ПРАВО</vt:lpstr>
      <vt:lpstr>Муниципальный этап ВОШ</vt:lpstr>
      <vt:lpstr>Кандидатуры представителей регионального жюри  для включения в состав жюри муниципального этапа  всероссийской олимпиады школьников  в Нижегородской области  в 2019-2020 учебном году  </vt:lpstr>
      <vt:lpstr>Городские олимпиады</vt:lpstr>
      <vt:lpstr>Комплексная открытая личностно-командная  гуманитарная олимпиада «Часы истории»</vt:lpstr>
      <vt:lpstr>Комплексная открытая личностно-командная  гуманитарная олимпиада «Часы истории»</vt:lpstr>
      <vt:lpstr>ОГЭ - 2020</vt:lpstr>
      <vt:lpstr>Продолжительность ОГЭ по истории</vt:lpstr>
      <vt:lpstr>Слайд 20</vt:lpstr>
      <vt:lpstr>Содержание КИМа по истории</vt:lpstr>
      <vt:lpstr>Распределение заданий по уровню сложности (история)</vt:lpstr>
      <vt:lpstr>Система оценивания выполнения отдельных заданий и работы в целом</vt:lpstr>
      <vt:lpstr>Система оценивания выполнения отдельных заданий и работы в целом</vt:lpstr>
      <vt:lpstr>Система оценивания выполнения отдельных заданий и работы в целом</vt:lpstr>
      <vt:lpstr>Задание 1</vt:lpstr>
      <vt:lpstr>Задание 2</vt:lpstr>
      <vt:lpstr>Задание 3</vt:lpstr>
      <vt:lpstr>Задание 4</vt:lpstr>
      <vt:lpstr>Задание 5</vt:lpstr>
      <vt:lpstr>Задание 6</vt:lpstr>
      <vt:lpstr>Задание 7</vt:lpstr>
      <vt:lpstr>Слайд 33</vt:lpstr>
      <vt:lpstr>Задания 8 - 10</vt:lpstr>
      <vt:lpstr>Задание 11</vt:lpstr>
      <vt:lpstr>Задание 12</vt:lpstr>
      <vt:lpstr>Задание 13</vt:lpstr>
      <vt:lpstr>Задания 13, 14</vt:lpstr>
      <vt:lpstr>Задания 15 - 17</vt:lpstr>
      <vt:lpstr>Задания 18</vt:lpstr>
      <vt:lpstr>Задания 19</vt:lpstr>
      <vt:lpstr>Слайд 42</vt:lpstr>
      <vt:lpstr>Задания 20</vt:lpstr>
      <vt:lpstr>Задания 21</vt:lpstr>
      <vt:lpstr>Перспективная модель изменения КИМа</vt:lpstr>
      <vt:lpstr>Перспективная модель изменения КИМа</vt:lpstr>
      <vt:lpstr>ОГЭ 2020 по обществознанию</vt:lpstr>
      <vt:lpstr>Продолжительность ОГЭ по обществознанию</vt:lpstr>
      <vt:lpstr>Проверяемые умения</vt:lpstr>
      <vt:lpstr>Содержание КИМа</vt:lpstr>
      <vt:lpstr>Распределение заданий КИМ по уровням сложности</vt:lpstr>
      <vt:lpstr>Система оценивания выполнения отдельных заданий и работы в целом</vt:lpstr>
      <vt:lpstr>Система оценивания выполнения отдельных заданий и работы в целом</vt:lpstr>
      <vt:lpstr>Система оценивания выполнения отдельных заданий и работы в целом</vt:lpstr>
      <vt:lpstr>Задание 1</vt:lpstr>
      <vt:lpstr>Задание 2, 4, 7, 8, 10, 13, 16,17</vt:lpstr>
      <vt:lpstr>Задание 3, 5, 9, 11, 14, 18 – анализ суждений</vt:lpstr>
      <vt:lpstr>Задание 6</vt:lpstr>
      <vt:lpstr>Задание 12</vt:lpstr>
      <vt:lpstr>Задание 12</vt:lpstr>
      <vt:lpstr>Задание 15</vt:lpstr>
      <vt:lpstr>Задание 19</vt:lpstr>
      <vt:lpstr>Задание 20</vt:lpstr>
      <vt:lpstr>Задание 21</vt:lpstr>
      <vt:lpstr>Задание 23</vt:lpstr>
      <vt:lpstr>Задание 24</vt:lpstr>
      <vt:lpstr>Слайд 67</vt:lpstr>
      <vt:lpstr>Требования для профильных классов</vt:lpstr>
      <vt:lpstr>Проверка ОГЭ 2020?</vt:lpstr>
      <vt:lpstr>Подготовка к ЕГЭ и ОГЭ</vt:lpstr>
      <vt:lpstr>Собрание молодых специалистов </vt:lpstr>
      <vt:lpstr>Спасибо за работу!  Желаю успехов!</vt:lpstr>
      <vt:lpstr>Оказание методической помощи молодым специалистам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Секция РМО учителей истории и обществознания</dc:title>
  <dc:creator>DNS</dc:creator>
  <cp:lastModifiedBy>Учитель</cp:lastModifiedBy>
  <cp:revision>46</cp:revision>
  <dcterms:created xsi:type="dcterms:W3CDTF">2017-10-28T18:59:56Z</dcterms:created>
  <dcterms:modified xsi:type="dcterms:W3CDTF">2019-10-29T07:35:23Z</dcterms:modified>
</cp:coreProperties>
</file>