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4" r:id="rId3"/>
    <p:sldId id="287" r:id="rId4"/>
    <p:sldId id="257" r:id="rId5"/>
    <p:sldId id="261" r:id="rId6"/>
    <p:sldId id="263" r:id="rId7"/>
    <p:sldId id="285" r:id="rId8"/>
    <p:sldId id="264" r:id="rId9"/>
    <p:sldId id="265" r:id="rId10"/>
    <p:sldId id="266" r:id="rId11"/>
    <p:sldId id="267" r:id="rId12"/>
    <p:sldId id="279" r:id="rId13"/>
    <p:sldId id="268" r:id="rId14"/>
    <p:sldId id="286" r:id="rId15"/>
    <p:sldId id="269" r:id="rId16"/>
    <p:sldId id="270" r:id="rId17"/>
    <p:sldId id="278" r:id="rId18"/>
    <p:sldId id="258" r:id="rId19"/>
    <p:sldId id="259" r:id="rId20"/>
    <p:sldId id="260" r:id="rId21"/>
    <p:sldId id="262" r:id="rId22"/>
    <p:sldId id="280" r:id="rId23"/>
    <p:sldId id="276" r:id="rId24"/>
    <p:sldId id="296" r:id="rId25"/>
    <p:sldId id="297" r:id="rId26"/>
    <p:sldId id="271" r:id="rId27"/>
    <p:sldId id="281" r:id="rId28"/>
    <p:sldId id="289" r:id="rId29"/>
    <p:sldId id="295" r:id="rId30"/>
    <p:sldId id="290" r:id="rId31"/>
    <p:sldId id="293" r:id="rId32"/>
    <p:sldId id="294" r:id="rId33"/>
    <p:sldId id="291" r:id="rId34"/>
    <p:sldId id="292" r:id="rId35"/>
    <p:sldId id="283" r:id="rId36"/>
    <p:sldId id="284" r:id="rId37"/>
    <p:sldId id="272" r:id="rId38"/>
    <p:sldId id="273" r:id="rId39"/>
    <p:sldId id="28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DAEF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3" autoAdjust="0"/>
    <p:restoredTop sz="94746" autoAdjust="0"/>
  </p:normalViewPr>
  <p:slideViewPr>
    <p:cSldViewPr>
      <p:cViewPr varScale="1">
        <p:scale>
          <a:sx n="90" d="100"/>
          <a:sy n="90" d="100"/>
        </p:scale>
        <p:origin x="-5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C33D3-BC72-4C8B-A3BB-718A8B264415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1F07-7241-4E4F-9289-763C951F1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1F07-7241-4E4F-9289-763C951F165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1F07-7241-4E4F-9289-763C951F165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vet.nazarova@mail.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224315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Секция РМО учителей истории и обществознания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09.01.2020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2" descr="https://img-fotki.yandex.ru/get/63971/94487452.2e/0_135f4c_fded715a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327"/>
          <a:stretch>
            <a:fillRect/>
          </a:stretch>
        </p:blipFill>
        <p:spPr bwMode="auto">
          <a:xfrm>
            <a:off x="4571532" y="3214686"/>
            <a:ext cx="4572468" cy="3643314"/>
          </a:xfrm>
          <a:prstGeom prst="rect">
            <a:avLst/>
          </a:prstGeom>
          <a:noFill/>
        </p:spPr>
      </p:pic>
      <p:pic>
        <p:nvPicPr>
          <p:cNvPr id="5" name="Picture 2" descr="https://clipartion.com/wp-content/uploads/2015/11/snowflakes-png9-pn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805398" cy="2071703"/>
          </a:xfrm>
          <a:prstGeom prst="rect">
            <a:avLst/>
          </a:prstGeom>
          <a:noFill/>
        </p:spPr>
      </p:pic>
      <p:pic>
        <p:nvPicPr>
          <p:cNvPr id="6" name="Picture 10" descr="http://fotocom-art.narod.ru/_ld/0/065792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1500198" cy="1510180"/>
          </a:xfrm>
          <a:prstGeom prst="rect">
            <a:avLst/>
          </a:prstGeom>
          <a:noFill/>
        </p:spPr>
      </p:pic>
      <p:pic>
        <p:nvPicPr>
          <p:cNvPr id="7" name="Picture 10" descr="http://fotocom-art.narod.ru/_ld/0/065792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786322"/>
            <a:ext cx="1500198" cy="1510180"/>
          </a:xfrm>
          <a:prstGeom prst="rect">
            <a:avLst/>
          </a:prstGeom>
          <a:noFill/>
        </p:spPr>
      </p:pic>
      <p:pic>
        <p:nvPicPr>
          <p:cNvPr id="8" name="Picture 6" descr="http://img0.liveinternet.ru/images/attach/c/9/107/76/107076600_large__115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786058"/>
            <a:ext cx="1928826" cy="22138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5072074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Назарова С.И.</a:t>
            </a:r>
          </a:p>
          <a:p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+7962 510 67 25</a:t>
            </a:r>
          </a:p>
          <a:p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+7904 904 04 26</a:t>
            </a:r>
            <a:endParaRPr lang="ru-RU" sz="24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Олимпиада по обществознанию</a:t>
            </a:r>
            <a:endParaRPr lang="ru-RU" sz="2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643182"/>
            <a:ext cx="2400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Призеры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000108"/>
            <a:ext cx="2400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10 класс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500174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Победитель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928802"/>
            <a:ext cx="85725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Казаева</a:t>
            </a:r>
            <a:r>
              <a:rPr lang="ru-RU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Анастасия Андреевна МБОУ «Лицей № 165</a:t>
            </a:r>
            <a:endParaRPr lang="ru-RU" sz="2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3286124"/>
          <a:ext cx="8143932" cy="2560320"/>
        </p:xfrm>
        <a:graphic>
          <a:graphicData uri="http://schemas.openxmlformats.org/drawingml/2006/table">
            <a:tbl>
              <a:tblPr/>
              <a:tblGrid>
                <a:gridCol w="6707859"/>
                <a:gridCol w="1436073"/>
              </a:tblGrid>
              <a:tr h="279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Лихотников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Георгий Михайлович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165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Люкшин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Иван Андреевич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165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9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Мурашкина Анастасия Сергеевна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136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9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Болотова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Мария Михайловна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165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9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Хазова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Мария Алексеевна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165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9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Колмаков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Иван Александрович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165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9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Жарков Григорий Дмитриевич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165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Олимпиада по обществознанию</a:t>
            </a:r>
            <a:endParaRPr lang="ru-RU" sz="2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2357430"/>
            <a:ext cx="2400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Призеры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000108"/>
            <a:ext cx="2400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9 класс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429132"/>
            <a:ext cx="2400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500174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Победитель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928802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Булатова Анна Романовна, МБОУ «Лицей  № 165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72" y="2928934"/>
          <a:ext cx="8001056" cy="731520"/>
        </p:xfrm>
        <a:graphic>
          <a:graphicData uri="http://schemas.openxmlformats.org/drawingml/2006/table">
            <a:tbl>
              <a:tblPr/>
              <a:tblGrid>
                <a:gridCol w="6353682"/>
                <a:gridCol w="1647374"/>
              </a:tblGrid>
              <a:tr h="15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Котельников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Александр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Александрович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Зотов Николай Алексеевич</a:t>
                      </a:r>
                      <a:endParaRPr lang="ru-RU" sz="2400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357554" y="3786190"/>
            <a:ext cx="2400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8 класс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4357694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Победитель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786322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Никонов Владимир Владимирович, МБОУ «Лицей № 165»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5286388"/>
            <a:ext cx="2400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Призер </a:t>
            </a:r>
            <a:endParaRPr lang="ru-RU" sz="2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5857892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Громов Александр Сергеевич, МБОУ «Школа № 37».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Олимпиада по обществознанию</a:t>
            </a:r>
            <a:endParaRPr lang="ru-RU" sz="2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3214686"/>
            <a:ext cx="2400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Призер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142984"/>
            <a:ext cx="2400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7 класс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1643050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Победитель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214554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Карпенко Елизавета Андреевна, МБОУ «Гимназия № 136»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3786190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Евстропова Мария Владимировна, МБОУ «Гимназия № 136»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Олимпиада по истории</a:t>
            </a:r>
            <a:endParaRPr lang="ru-RU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64360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Количество участников муниципального этапа </a:t>
            </a:r>
            <a:r>
              <a:rPr lang="ru-RU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142 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(148, 128)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ОУ </a:t>
            </a:r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5,15, 20, 36, 37, 43, 58, 59, 63, 105, 111, 119, 124, 125, 126, 127, 128, 129, 130, 133, 136, 137, 161, 165, 169, 171, 179, ГПГ </a:t>
            </a: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28 школ.</a:t>
            </a:r>
          </a:p>
          <a:p>
            <a:pPr algn="ctr"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7 класс –  30 (31)</a:t>
            </a:r>
          </a:p>
          <a:p>
            <a:pPr algn="ctr"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8 класс – 25 (39)</a:t>
            </a:r>
          </a:p>
          <a:p>
            <a:pPr algn="ctr"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 9 класс – 38 (14)</a:t>
            </a:r>
          </a:p>
          <a:p>
            <a:pPr algn="ctr"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10 класс – 23 (36)</a:t>
            </a:r>
          </a:p>
          <a:p>
            <a:pPr algn="ctr"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11 класс – 26 (28)</a:t>
            </a:r>
          </a:p>
          <a:p>
            <a:pPr>
              <a:buNone/>
            </a:pPr>
            <a:r>
              <a:rPr lang="ru-RU" sz="9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Количество победителей – 4 (4), призеров – 5 (2).</a:t>
            </a:r>
            <a:endParaRPr lang="ru-RU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400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Олимпиада по истории</a:t>
            </a:r>
            <a:endParaRPr lang="ru-RU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6436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11 класс</a:t>
            </a: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победитель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Лезова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Дарья Сергеевна, МБОУ «Школа  № 126»</a:t>
            </a:r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Призеры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Ремизова Светлана Сергеевна, МБОУ «Школа  № 63»,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Котельников Андрей Дмитриевич, МБОУ «Школа  № 119»,</a:t>
            </a:r>
          </a:p>
          <a:p>
            <a:pPr marL="0" indent="0">
              <a:buNone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Кобленков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Максим Андреевич, МБОУ «Школа  № 37» 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82594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Олимпиада по истории</a:t>
            </a:r>
            <a:endParaRPr lang="ru-RU" sz="2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472518" cy="47863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10 класс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Победителей,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Призеров нет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haroni" pitchFamily="2" charset="-79"/>
              </a:rPr>
              <a:t>9 класс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haroni" pitchFamily="2" charset="-79"/>
            </a:endParaRP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Победитель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Котельников Александр Александрович, МБОУ «Лицей № 165»</a:t>
            </a: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Призер</a:t>
            </a:r>
            <a:endParaRPr lang="ru-RU" sz="2000" dirty="0" smtClean="0">
              <a:latin typeface="Arial Narrow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Тяпина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Екатерина Евгеньевна, МБОУ «Школа № 125»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Олимпиада по истории</a:t>
            </a:r>
            <a:endParaRPr lang="ru-RU" sz="36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58270" cy="52864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класс </a:t>
            </a:r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Победитель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Гаврилина Марина Олеговна, МБОУ «Школа № 125»</a:t>
            </a:r>
          </a:p>
          <a:p>
            <a:pPr algn="ctr">
              <a:buNone/>
            </a:pPr>
            <a:endParaRPr lang="ru-RU" sz="24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3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 </a:t>
            </a:r>
            <a:r>
              <a:rPr lang="ru-RU" sz="3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класс</a:t>
            </a:r>
            <a:endParaRPr lang="ru-RU" sz="30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Победитель</a:t>
            </a:r>
            <a:endParaRPr lang="ru-RU" sz="30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Мазин Александр Сергеевич, МБОУ «Школа № 128»</a:t>
            </a:r>
          </a:p>
          <a:p>
            <a:pPr algn="ctr">
              <a:buNone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Призер</a:t>
            </a:r>
          </a:p>
          <a:p>
            <a:pPr algn="ctr">
              <a:buNone/>
            </a:pP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Курюкин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Егор Сергеевич, МАОУ «Лицей № 36»</a:t>
            </a:r>
          </a:p>
          <a:p>
            <a:pPr algn="ctr">
              <a:buNone/>
            </a:pPr>
            <a:endParaRPr lang="ru-RU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ru-RU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Перепроверка призовых работ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143536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Изменение баллов по праву и обществознанию</a:t>
            </a:r>
          </a:p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– без изменений</a:t>
            </a:r>
          </a:p>
          <a:p>
            <a:endParaRPr lang="ru-RU" sz="2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Обществознание – 9 класс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Подана апелляция на изменение баллов (47 – 54 – 62), ученик вышел на региональный этап</a:t>
            </a:r>
          </a:p>
          <a:p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История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Поданы 2 апелляции на изменение баллов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1)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10 класс –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 балл – 5 баллов (задание № 7 – 3 балла, сочинение 2 балла) – 26 баллов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2)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11 класс –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45 баллов – 5 баллов (задание № 6 – 1 балл, задание № 9 – 4 балла) – 50 баллов</a:t>
            </a:r>
          </a:p>
          <a:p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2500306"/>
            <a:ext cx="1827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714884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92" y="2428868"/>
            <a:ext cx="1827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Школьные и районные конференции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НОУ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31 января 2020 года –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районная конференция НОУ для уч-ся </a:t>
            </a:r>
            <a:r>
              <a:rPr lang="ru-RU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4-8 классов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марта 2020 года -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районная конференция НОУ для уч-ся </a:t>
            </a:r>
            <a:r>
              <a:rPr lang="ru-RU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9-11 классов</a:t>
            </a:r>
          </a:p>
          <a:p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Школьные конференции НОУ: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4-8 классы – декабрь 2019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9-11 – февраль 2020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698" name="Picture 2" descr="http://mygeograph.ru/wp-content/uploads/2016/02/%D0%BF%D1%80%D0%BE%D0%B5%D0%BA%D1%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1" y="4929198"/>
            <a:ext cx="3996479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Секции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НОУ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8641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История России с древнейших времен до конца </a:t>
            </a:r>
            <a:r>
              <a:rPr lang="en-US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XVIII</a:t>
            </a:r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века</a:t>
            </a:r>
          </a:p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История России </a:t>
            </a:r>
            <a:r>
              <a:rPr lang="en-US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XIX – XX </a:t>
            </a:r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вв.</a:t>
            </a:r>
          </a:p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Современная отечественная история</a:t>
            </a:r>
          </a:p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Всеобщая история</a:t>
            </a:r>
          </a:p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Актуальные проблемы военной истории</a:t>
            </a:r>
          </a:p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Международные отношения</a:t>
            </a:r>
          </a:p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Политология</a:t>
            </a:r>
          </a:p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Историческое краеведение</a:t>
            </a:r>
          </a:p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Культура Нижегородского края</a:t>
            </a:r>
          </a:p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Нижегородская </a:t>
            </a:r>
            <a:r>
              <a:rPr lang="ru-RU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биографика</a:t>
            </a:r>
            <a:endParaRPr lang="ru-RU" b="1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91592" cy="6861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Секции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НОУ</a:t>
            </a:r>
            <a:endParaRPr lang="ru-RU" b="1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Философия</a:t>
            </a:r>
          </a:p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Религиоведение и теология</a:t>
            </a:r>
          </a:p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Социология</a:t>
            </a:r>
          </a:p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Обществознание</a:t>
            </a:r>
          </a:p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Юриспруденция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Общая психология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Общая педагогика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Семейная и социальная педагогика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Требования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научной работе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462598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Исследовательский характер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Четко сформулированные цели, задачи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Соответствие возрасту участника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реферата (введение, основная часть(теория, исследование), заключение, список литературы, приложение)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Защита (внятное изложение содержания работы в отведенное время (6-7 мин), не более 10 мин)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Оформление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ЗАяВКА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участие в НОУ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307183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  <a:hlinkClick r:id="rId2"/>
              </a:rPr>
              <a:t>svet.nazarova@mail.ru</a:t>
            </a:r>
            <a:endParaRPr lang="en-US" sz="2400" b="1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ФИО участника полностью</a:t>
            </a:r>
          </a:p>
          <a:p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ОУ (полное название по Уставу) </a:t>
            </a:r>
          </a:p>
          <a:p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класс</a:t>
            </a:r>
          </a:p>
          <a:p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Название работы</a:t>
            </a:r>
          </a:p>
          <a:p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ФИО учителя – наставника полностью, телефон</a:t>
            </a:r>
          </a:p>
          <a:p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Название секции (если есть сомнения – о чем работа)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4786322"/>
          <a:ext cx="8501123" cy="1097280"/>
        </p:xfrm>
        <a:graphic>
          <a:graphicData uri="http://schemas.openxmlformats.org/drawingml/2006/table">
            <a:tbl>
              <a:tblPr/>
              <a:tblGrid>
                <a:gridCol w="525025"/>
                <a:gridCol w="2403935"/>
                <a:gridCol w="1571636"/>
                <a:gridCol w="1714512"/>
                <a:gridCol w="2286015"/>
              </a:tblGrid>
              <a:tr h="1048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</a:t>
                      </a:r>
                      <a:r>
                        <a:rPr lang="ru-RU" sz="2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2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ФИО участника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Школа, класс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Тема работы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ФИО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</a:t>
                      </a: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уководителя, телефон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КИМ ОГЭ </a:t>
            </a:r>
            <a:endParaRPr lang="ru-RU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6436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Обществознание </a:t>
            </a:r>
            <a:r>
              <a:rPr lang="ru-RU" sz="3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часть - 20 заданий: 17 с кратким ответом, 3 с развернутым ответом (№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1, 6, 12,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 баллов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часть – 4 задания с развернутым ответом (по тексту), </a:t>
            </a:r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баллов.</a:t>
            </a:r>
          </a:p>
          <a:p>
            <a:pPr>
              <a:buNone/>
            </a:pPr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Итого за всю работу – 24 задания, 35 баллов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(от 1 до 4-х баллов за задание, № 12 – 4 балла)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История</a:t>
            </a:r>
            <a:r>
              <a:rPr lang="ru-RU" sz="3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часть - 14 заданий с кратким ответом </a:t>
            </a:r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(18 баллов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часть – 7 заданий с развернутым ответом (3 по тексту) – </a:t>
            </a:r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 баллов. </a:t>
            </a:r>
          </a:p>
          <a:p>
            <a:pPr>
              <a:buNone/>
            </a:pPr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Итого за всю работу – 21 задание, 34 балла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(от 1 до 3-х баллов за задание, № 19, 21 – 3 балла)</a:t>
            </a:r>
          </a:p>
          <a:p>
            <a:pPr>
              <a:buNone/>
            </a:pP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Время выполнения – 180 мин.</a:t>
            </a:r>
          </a:p>
          <a:p>
            <a:pPr>
              <a:buNone/>
            </a:pPr>
            <a:endParaRPr lang="ru-RU" b="1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КИМ ОГЭ </a:t>
            </a:r>
            <a:b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Критерии 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01080" cy="17145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ОБЩЕСТВОЗНАНИЕ</a:t>
            </a:r>
          </a:p>
          <a:p>
            <a:pPr algn="ct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Шкала пересчета суммарного первичного балла за выполнение экзаменационной работы в отметку по пятибалльной шкале.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Максимальный первичный балл 35 (26 + 9)</a:t>
            </a:r>
          </a:p>
          <a:p>
            <a:pPr algn="ctr"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3714752"/>
          <a:ext cx="8572561" cy="1463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34301"/>
                <a:gridCol w="1259565"/>
                <a:gridCol w="1259565"/>
                <a:gridCol w="1259565"/>
                <a:gridCol w="12595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Отметка по </a:t>
                      </a: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пятибалльной шкале 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«2»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«3»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«4»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«5»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Суммарный первичный балл за работу в целом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 – 13 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– 22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– 29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– 35 	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КИМ ОГЭ </a:t>
            </a:r>
            <a:b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Критерии 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01080" cy="17145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ИСТОРИЯ</a:t>
            </a:r>
          </a:p>
          <a:p>
            <a:pPr algn="ct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Шкала пересчета суммарного первичного балла за выполнение экзаменационной работы в отметку по пятибалльной шкале.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Максимальный первичный балл 34 (18 + 16)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3714752"/>
          <a:ext cx="8572561" cy="1463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34301"/>
                <a:gridCol w="1259565"/>
                <a:gridCol w="1259565"/>
                <a:gridCol w="1259565"/>
                <a:gridCol w="12595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Отметка по </a:t>
                      </a: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пятибалльной шкале 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«2»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«3»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«4»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«5»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Суммарный первичный балл за работу в целом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 – 9 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– 19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– 27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 – 34 	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Диагностические работы </a:t>
            </a:r>
            <a:br>
              <a:rPr lang="ru-RU" b="1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истории и обществознанию</a:t>
            </a:r>
            <a:endParaRPr lang="ru-RU" sz="3600" b="1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класс – 13 – 25 февраля</a:t>
            </a:r>
          </a:p>
          <a:p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Отчет – 28.02 – 07.03</a:t>
            </a:r>
          </a:p>
          <a:p>
            <a:endParaRPr lang="ru-RU" sz="40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8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Апрель – пробная диагностика в 8 классах</a:t>
            </a:r>
          </a:p>
          <a:p>
            <a:endParaRPr lang="ru-RU" sz="4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Отчет </a:t>
            </a:r>
            <a:br>
              <a:rPr lang="ru-RU" sz="2800" b="1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проведении диагностической работы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50006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ОУ, ФИО учителя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Кол-во обучающихся в 9 классах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Кол-во сдающих ОГЭ по предмету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Кол-во выполнявших работу (кто сдает), % сдающих ОГЭ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Справились на «5», «4», «3», «2»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%% успеваемости и качества</a:t>
            </a:r>
          </a:p>
          <a:p>
            <a:pPr algn="ctr">
              <a:buNone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Анализ выполнения работы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часть: какие задания выполнены лучше всего; какие задания выполнены хуже (3-4 задания); % выполнения и средний балл 1 части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часть: какие задания выполнены лучше всего; какие задания выполнены хуже ( по 2 задания), % выполнения и средний балл 2 части в целом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Западающие типы заданий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Западающие темы</a:t>
            </a:r>
          </a:p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 учеников, не справившихся с работой	</a:t>
            </a:r>
          </a:p>
          <a:p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28586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9 класс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Круглый стол «Подготовка к ОГЭ по истории и обществознанию»  12.02.20</a:t>
            </a:r>
            <a:endParaRPr lang="ru-RU" sz="3600" b="1" dirty="0">
              <a:ln w="1905">
                <a:solidFill>
                  <a:srgbClr val="FF0000"/>
                </a:solidFill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501122" cy="435771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Алгоритм выполнения заданий по карте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Приемы работы с иллюстративным материалом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Выполнение заданий к тексту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Выявление и объяснение причин исторических событий, процессов (18)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Выявление ошибок в историческом источнике (19)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Сравнение исторических событий и явлений (20)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Анализ исторической ситуации (21)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28586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ИСТОРИЯ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Круглый стол «Подготовка к ОГЭ по истории и обществознанию»  12.02.20</a:t>
            </a:r>
            <a:endParaRPr lang="ru-RU" sz="3600" b="1" dirty="0">
              <a:ln w="1905">
                <a:solidFill>
                  <a:srgbClr val="FF0000"/>
                </a:solidFill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501122" cy="478634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Алгоритм выполнения задания № 1. Раскрытие смысла ключевых обществоведческих понятий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Алгоритм выполнения задания № 12. Задание на анализ статистической информации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Задание на выявление структурных элементов понятия с помощью таблицы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Составление плана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Выполнение задания 22. Анализ текста.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Алгоритм выполнения задания 23. Иллюстрация примерами положений текста.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Алгоритм выполнения задания 24. Формулирование объяснений, аргументов на основе текста.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128586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ОБЩЕСТВОЗНАНИЕ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всё от я ни ева | Записи с меткой всё от я ни ева | Сообщество &quot; Best of Callery&quot;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5" y="357166"/>
            <a:ext cx="9131135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ВПР</a:t>
            </a:r>
            <a:endParaRPr lang="ru-RU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358246" cy="178595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2019-2020 учебном году всероссийские проверочные работы будут проводиться весной с 4 по 8 классах и в 11 классе.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30 марта – 24 апреля (нет строгих сроков)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3143248"/>
            <a:ext cx="4071966" cy="3357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класс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класс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 класс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класс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 класс – 10 -13.03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857752" y="3000372"/>
            <a:ext cx="4000528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Обществознание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класс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 класс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класс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Задачи ВПР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57216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проверка уровня знаний учеников в школах с различными формами обучения  </a:t>
            </a:r>
          </a:p>
          <a:p>
            <a:r>
              <a:rPr lang="ru-RU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усиление результативности знаний </a:t>
            </a:r>
          </a:p>
          <a:p>
            <a:r>
              <a:rPr lang="ru-RU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анализ профессиональной подготовки преподавателей  </a:t>
            </a:r>
          </a:p>
          <a:p>
            <a:r>
              <a:rPr lang="ru-RU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выявление проблем в образовательных программах</a:t>
            </a:r>
          </a:p>
          <a:p>
            <a:endParaRPr lang="ru-RU" sz="7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4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Педагоги и родители учеников неоднократно говорили о том, что ВПР слишком сложны для понимания и содержат задания, которые не соотносятся с образовательной программой. </a:t>
            </a:r>
          </a:p>
          <a:p>
            <a:r>
              <a:rPr lang="ru-RU" sz="24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 2020 году эксперты рассматривают вариант упрощения тестовых заданий. </a:t>
            </a:r>
          </a:p>
          <a:p>
            <a:r>
              <a:rPr lang="ru-RU" sz="24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Кстати,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обсудить ВПР и внести предложения по их изменению можно до 1 марта 2020 года. </a:t>
            </a:r>
            <a:r>
              <a:rPr lang="ru-RU" sz="24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Присоединяйтесь — это отличная возможность качественно изменить Всероссийские проверочные работы!</a:t>
            </a:r>
            <a:br>
              <a:rPr lang="ru-RU" sz="24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ВПР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0006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Сегодня администрация школы самостоятельно определяет, скажутся ли результаты ВПР на годовой оценке. 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Итоги работ передадут школам к концу лета — в августе 2020 года. 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Учителя смогут проанализировать результаты, определить топ ошибок и разработать стратегию по улучшению качества знаний школьников. 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 этот раз российские школы ждет федеральная поддержка: будут запущены специальные курсы по определению результатов работ.</a:t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ВПР – 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независимая оценка качества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429132"/>
            <a:ext cx="8643998" cy="185738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9A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Автозаводский р-н ОУ № 37, 58, 129, 171</a:t>
            </a:r>
          </a:p>
          <a:p>
            <a:r>
              <a:rPr lang="ru-RU" sz="3000" b="1" dirty="0" err="1" smtClean="0">
                <a:solidFill>
                  <a:srgbClr val="9A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Канавинский</a:t>
            </a:r>
            <a:r>
              <a:rPr lang="ru-RU" sz="3000" b="1" dirty="0" smtClean="0">
                <a:solidFill>
                  <a:srgbClr val="9A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р-н, № 167</a:t>
            </a:r>
          </a:p>
          <a:p>
            <a:r>
              <a:rPr lang="ru-RU" sz="3000" b="1" dirty="0" smtClean="0">
                <a:solidFill>
                  <a:srgbClr val="9A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Московский р-н, № 172</a:t>
            </a:r>
            <a:endParaRPr lang="ru-RU" sz="3000" b="1" dirty="0">
              <a:solidFill>
                <a:srgbClr val="9A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00108"/>
            <a:ext cx="8715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Необъективная оценка знаний</a:t>
            </a:r>
          </a:p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Около 3 тысяч школ вошли в перечень образовательных организаций, в которых по результатам статистического анализа выполнения Всероссийских проверочных работ (ВПР) 2018 года были выявлены признаки необъективности полученных результатов. </a:t>
            </a:r>
          </a:p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Перечень таких школ опубликован на сайте Федерального института оценки качества образования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Рособрнадзор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планирует ввести обязательные контрольные работы по истории для всех выпускников школ</a:t>
            </a:r>
            <a:b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571612"/>
            <a:ext cx="4500594" cy="476886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Сергей Кравцов также заявил, что более 30% школьников, которые решили сдавать ЕГЭ по истории России, плохо знают этот предмет и не способны устанавливать простейшие причинно-следственные и хронологические связи.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Такое положение дел во многом вызвано отсутствием современных методик преподавания, а также нехваткой программ подготовки школьных учителей.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www.uchportal.ru/_nw/8/48811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800012" cy="2538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000504"/>
            <a:ext cx="4286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ru-RU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Рособрнадзор</a:t>
            </a:r>
            <a:r>
              <a:rPr lang="ru-RU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части своих полномочий готов … предложить для обсуждения модели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обязательных для всех выпускников </a:t>
            </a:r>
            <a:r>
              <a:rPr lang="ru-RU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российских школ </a:t>
            </a:r>
            <a:r>
              <a:rPr lang="ru-RU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контрольных работ по истории</a:t>
            </a:r>
            <a:r>
              <a:rPr lang="ru-RU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учитывающих в том числе освоение программ региональной истории"</a:t>
            </a:r>
            <a:endParaRPr lang="ru-RU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1905">
                  <a:solidFill>
                    <a:srgbClr val="8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Комплексная открытая личностно-командная </a:t>
            </a:r>
            <a:br>
              <a:rPr lang="ru-RU" sz="2400" b="1" dirty="0" smtClean="0">
                <a:ln w="1905">
                  <a:solidFill>
                    <a:srgbClr val="8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ln w="1905">
                  <a:solidFill>
                    <a:srgbClr val="8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гуманитарная олимпиада</a:t>
            </a:r>
            <a:br>
              <a:rPr lang="ru-RU" sz="2400" b="1" dirty="0" smtClean="0">
                <a:ln w="1905">
                  <a:solidFill>
                    <a:srgbClr val="8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ln w="1905">
                  <a:solidFill>
                    <a:srgbClr val="8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«Часы истории»</a:t>
            </a:r>
            <a:endParaRPr lang="ru-RU" sz="3200" b="1" dirty="0">
              <a:ln w="1905">
                <a:solidFill>
                  <a:srgbClr val="800000"/>
                </a:solidFill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Номинации олимпиады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Русский язык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Литература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Английский язык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МХК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История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Обществознание (философия, политология, социология, право,                 экономика)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Участники олимпиады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Обучающиеся 8-11 классов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ic.pics.livejournal.com/galeneastro/32190196/467358/467358_origi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285860"/>
            <a:ext cx="3143240" cy="256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1905">
                  <a:solidFill>
                    <a:srgbClr val="8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Комплексная открытая личностно-командная </a:t>
            </a:r>
            <a:br>
              <a:rPr lang="ru-RU" sz="2400" b="1" dirty="0" smtClean="0">
                <a:ln w="1905">
                  <a:solidFill>
                    <a:srgbClr val="8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ln w="1905">
                  <a:solidFill>
                    <a:srgbClr val="8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гуманитарная олимпиада</a:t>
            </a:r>
            <a:br>
              <a:rPr lang="ru-RU" sz="2400" b="1" dirty="0" smtClean="0">
                <a:ln w="1905">
                  <a:solidFill>
                    <a:srgbClr val="8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ln w="1905">
                  <a:solidFill>
                    <a:srgbClr val="800000"/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«Часы истории»</a:t>
            </a:r>
            <a:endParaRPr lang="ru-RU" sz="3200" b="1" dirty="0">
              <a:ln w="1905">
                <a:solidFill>
                  <a:srgbClr val="800000"/>
                </a:solidFill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Порядок проведения (проводится в 4 тура)</a:t>
            </a:r>
          </a:p>
          <a:p>
            <a:pPr indent="1270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Первый тур – отборочный </a:t>
            </a:r>
            <a:r>
              <a:rPr lang="ru-RU" sz="2400" b="1" dirty="0" smtClean="0">
                <a:solidFill>
                  <a:srgbClr val="9A0000"/>
                </a:solidFill>
                <a:latin typeface="Arial" pitchFamily="34" charset="0"/>
                <a:cs typeface="Arial" pitchFamily="34" charset="0"/>
              </a:rPr>
              <a:t>15.09.2018 – 15.12.2018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эссе на тему, посвященную Великой Отечественной войне.</a:t>
            </a:r>
          </a:p>
          <a:p>
            <a:pPr indent="1270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Второй тур – очная форма – </a:t>
            </a:r>
            <a:r>
              <a:rPr lang="ru-RU" sz="2400" b="1" dirty="0" smtClean="0">
                <a:solidFill>
                  <a:srgbClr val="9A0000"/>
                </a:solidFill>
                <a:latin typeface="Arial" pitchFamily="34" charset="0"/>
                <a:cs typeface="Arial" pitchFamily="34" charset="0"/>
              </a:rPr>
              <a:t>последняя суббота января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номинациям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«Русский язык» и «Английский язык»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solidFill>
                  <a:srgbClr val="9A0000"/>
                </a:solidFill>
                <a:latin typeface="Arial" pitchFamily="34" charset="0"/>
                <a:cs typeface="Arial" pitchFamily="34" charset="0"/>
              </a:rPr>
              <a:t>25.01.20</a:t>
            </a:r>
          </a:p>
          <a:p>
            <a:pPr indent="1270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Третий тур – очная форма – </a:t>
            </a:r>
            <a:r>
              <a:rPr lang="ru-RU" sz="2400" b="1" dirty="0" smtClean="0">
                <a:solidFill>
                  <a:srgbClr val="9A0000"/>
                </a:solidFill>
                <a:latin typeface="Arial" pitchFamily="34" charset="0"/>
                <a:cs typeface="Arial" pitchFamily="34" charset="0"/>
              </a:rPr>
              <a:t>вторая суббота февраля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номинациям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«МХК» и «Обществознание»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400" b="1" dirty="0" smtClean="0">
                <a:solidFill>
                  <a:srgbClr val="9A0000"/>
                </a:solidFill>
                <a:latin typeface="Arial" pitchFamily="34" charset="0"/>
                <a:cs typeface="Arial" pitchFamily="34" charset="0"/>
              </a:rPr>
              <a:t>08.02.20</a:t>
            </a:r>
          </a:p>
          <a:p>
            <a:pPr indent="1270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Четвертый тур – очная форма – </a:t>
            </a:r>
            <a:r>
              <a:rPr lang="ru-RU" sz="2400" b="1" dirty="0" smtClean="0">
                <a:solidFill>
                  <a:srgbClr val="9A0000"/>
                </a:solidFill>
                <a:latin typeface="Arial" pitchFamily="34" charset="0"/>
                <a:cs typeface="Arial" pitchFamily="34" charset="0"/>
              </a:rPr>
              <a:t>последняя суббота февраля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номинациям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«История» и «Литература»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22.02.20?</a:t>
            </a:r>
          </a:p>
          <a:p>
            <a:pPr indent="1270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Вопросы всех очных туров по всем предметам будут составлены таким образом, что ответить на них можно будет, лишь изучив историю Великой Отечественной войны (1941-1945 гг.)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Подведение итогов</a:t>
            </a:r>
          </a:p>
          <a:p>
            <a:pPr indent="1270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результатам заочного тура отбираются лучшие работы в каждой номинации по параллелям</a:t>
            </a:r>
          </a:p>
          <a:p>
            <a:pPr indent="1270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 2, 3, 4 турах составляются рейтинги набранных баллов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Определяются 6 лучших результатов  в каждой параллели по общей сумме баллов  всех номинаций</a:t>
            </a:r>
          </a:p>
          <a:p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Конкурсы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115196" cy="4525963"/>
          </a:xfrm>
          <a:solidFill>
            <a:srgbClr val="DAEFC3"/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Гордые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b="1" dirty="0" smtClean="0">
                <a:ln w="11430"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символы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России –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 февраля 2020 </a:t>
            </a:r>
            <a:r>
              <a:rPr lang="ru-RU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(команда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человека, 7-8 класс)</a:t>
            </a:r>
          </a:p>
          <a:p>
            <a:endParaRPr lang="ru-RU" sz="4000" b="1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8" name="Picture 4" descr="http://kartinki.info/uploads/posts/2016-06/1464769788_17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7654" y="357166"/>
            <a:ext cx="245839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Расписание экзаменов 2020</a:t>
            </a:r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5"/>
            <a:ext cx="8229600" cy="150019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 июня –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история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 июня –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обществознание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21442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егэ</a:t>
            </a:r>
            <a:endParaRPr lang="ru-RU" sz="36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335756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огэ</a:t>
            </a:r>
            <a:endParaRPr lang="ru-RU" sz="3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143380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26 мая –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история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29, 30 мая </a:t>
            </a:r>
            <a:r>
              <a:rPr kumimoji="0" lang="ru-RU" sz="3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–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обществознание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20, 25, 30 июня –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резервные дни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gifotkritki.ru/_ph/12/2/3298960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dl27.photosklad.net/20121023/preview-photo/c6a4be7d16ec4b0290ebb2177912e4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514722"/>
            <a:ext cx="5357818" cy="33432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 работы секции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4572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Итоги муниципального этапа ВОШ в Автозаводском районе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Школьные и районные конференции НОУ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Диагностика ОГЭ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ВПР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Конкурсы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Разное</a:t>
            </a:r>
            <a:endParaRPr lang="ru-RU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72400" cy="250033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ИТОГИ </a:t>
            </a:r>
            <a:r>
              <a:rPr lang="ru-RU" sz="4400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4400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400" cap="none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муниципального этапа </a:t>
            </a:r>
            <a:r>
              <a:rPr lang="ru-RU" sz="4400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ВОШ 2019 </a:t>
            </a:r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918" y="3143248"/>
            <a:ext cx="6200764" cy="19288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 ноября – </a:t>
            </a:r>
            <a:r>
              <a:rPr lang="ru-RU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право</a:t>
            </a:r>
          </a:p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27 ноября – </a:t>
            </a:r>
            <a:r>
              <a:rPr lang="ru-RU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обществознание</a:t>
            </a:r>
          </a:p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 декабря  – </a:t>
            </a:r>
            <a:r>
              <a:rPr lang="ru-RU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история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Олимпиада по праву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«Гимназия № 136»   14.11.19</a:t>
            </a:r>
            <a:endParaRPr lang="ru-RU" sz="36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52149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Количество участников муниципального этапа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70 (96, 77)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5, 36, 58, 59, 105, 119,  125, 126, 136, 165, 171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11 школ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 8 класс – 2 (ОУ136, 165)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9 класс – 27 (20)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10 класс – 21 (32)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11 класс – 20 (44)</a:t>
            </a:r>
          </a:p>
          <a:p>
            <a:pPr>
              <a:buNone/>
            </a:pPr>
            <a:r>
              <a:rPr lang="ru-RU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Количество победителей – 2(1), призеров – 3 (1).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11 класс  </a:t>
            </a:r>
          </a:p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Победитель </a:t>
            </a:r>
            <a:endParaRPr lang="ru-RU" sz="3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dirty="0" smtClean="0">
                <a:latin typeface="Arial Narrow" pitchFamily="34" charset="0"/>
                <a:cs typeface="Arial" pitchFamily="34" charset="0"/>
              </a:rPr>
              <a:t>Хмырова Анастасия Алексеевна, МБОУ «Гимназия № 136» </a:t>
            </a:r>
          </a:p>
          <a:p>
            <a:pPr algn="ctr"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Призер </a:t>
            </a:r>
            <a:endParaRPr lang="ru-RU" sz="4000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dirty="0" err="1" smtClean="0">
                <a:latin typeface="Arial Narrow" pitchFamily="34" charset="0"/>
                <a:cs typeface="Arial" pitchFamily="34" charset="0"/>
              </a:rPr>
              <a:t>Варнакова</a:t>
            </a:r>
            <a:r>
              <a:rPr lang="ru-RU" sz="4000" dirty="0" smtClean="0">
                <a:latin typeface="Arial Narrow" pitchFamily="34" charset="0"/>
                <a:cs typeface="Arial" pitchFamily="34" charset="0"/>
              </a:rPr>
              <a:t> Екатерина Константиновна, МБОУ «Гимназия № 136»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Олимпиада по праву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«Гимназия № 136»   14.11.19</a:t>
            </a:r>
            <a:endParaRPr lang="ru-RU" sz="36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472518" cy="407196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10 класс  </a:t>
            </a: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Победитель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err="1" smtClean="0">
                <a:latin typeface="Arial Narrow" pitchFamily="34" charset="0"/>
                <a:cs typeface="Arial" pitchFamily="34" charset="0"/>
              </a:rPr>
              <a:t>Люкшин</a:t>
            </a:r>
            <a:r>
              <a:rPr lang="ru-RU" sz="2800" dirty="0" smtClean="0">
                <a:latin typeface="Arial Narrow" pitchFamily="34" charset="0"/>
                <a:cs typeface="Arial" pitchFamily="34" charset="0"/>
              </a:rPr>
              <a:t> Иван Андреевич, МБОУ «Лицей № 165» </a:t>
            </a:r>
          </a:p>
          <a:p>
            <a:pPr algn="ctr">
              <a:buNone/>
            </a:pP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ПризерЫ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 Narrow" pitchFamily="34" charset="0"/>
                <a:cs typeface="Arial" pitchFamily="34" charset="0"/>
              </a:rPr>
              <a:t>Мельников Кирилл Александрович, МБОУ «Лицей № 165» </a:t>
            </a:r>
          </a:p>
          <a:p>
            <a:pPr>
              <a:buNone/>
            </a:pPr>
            <a:r>
              <a:rPr lang="ru-RU" sz="2800" dirty="0" smtClean="0">
                <a:latin typeface="Arial Narrow" pitchFamily="34" charset="0"/>
                <a:cs typeface="Arial" pitchFamily="34" charset="0"/>
              </a:rPr>
              <a:t>Мурашкина Анастасия Сергеевна, МБОУ «Гимназия № 136» </a:t>
            </a:r>
          </a:p>
          <a:p>
            <a:pPr>
              <a:buNone/>
            </a:pPr>
            <a:endParaRPr lang="ru-RU" sz="2400" dirty="0" smtClean="0">
              <a:latin typeface="Arial Narrow" pitchFamily="34" charset="0"/>
              <a:cs typeface="Arial" pitchFamily="34" charset="0"/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Олимпиада по обществознанию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МБОУ «Школа  № 144»  27.11.19</a:t>
            </a:r>
            <a:endParaRPr lang="ru-RU" sz="36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472518" cy="47863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Количество участников муниципального этапа 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141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(167, 165) </a:t>
            </a:r>
          </a:p>
          <a:p>
            <a:pPr>
              <a:buNone/>
            </a:pPr>
            <a:r>
              <a:rPr lang="ru-RU" sz="3500" dirty="0" smtClean="0">
                <a:latin typeface="Arial" pitchFamily="34" charset="0"/>
                <a:cs typeface="Arial" pitchFamily="34" charset="0"/>
              </a:rPr>
              <a:t>ОУ 15, 36, 37, 43, 58, 59, 63, 105, 111, 119, 124, 125, 126, 127, 128, 130, 136, 137, 161, 165, 169, 170, 179, 190, ГПГ </a:t>
            </a: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25 школ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7 класс – 23 (26)</a:t>
            </a:r>
          </a:p>
          <a:p>
            <a:pPr algn="ctr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8 класс – 23 (31)  </a:t>
            </a:r>
          </a:p>
          <a:p>
            <a:pPr algn="ctr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9 класс –  32 (35)</a:t>
            </a:r>
          </a:p>
          <a:p>
            <a:pPr algn="ctr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10 класс – 31 (35)</a:t>
            </a:r>
          </a:p>
          <a:p>
            <a:pPr algn="ctr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11 класс – 32 (40)</a:t>
            </a:r>
          </a:p>
          <a:p>
            <a:pPr>
              <a:buNone/>
            </a:pPr>
            <a:r>
              <a:rPr lang="ru-RU" sz="3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Количество победителей – 5 (5), призеров – 11 (18).</a:t>
            </a:r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939784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Олимпиада по обществознанию</a:t>
            </a:r>
            <a:endParaRPr lang="ru-RU" sz="2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472518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Рязанова Ирина Сергеевна МБОУ «Лицей № 165»</a:t>
            </a:r>
          </a:p>
          <a:p>
            <a:pPr>
              <a:buNone/>
            </a:pP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нет</a:t>
            </a:r>
            <a:endParaRPr lang="ru-RU" sz="2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928802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Победитель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429000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Призер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142984"/>
            <a:ext cx="2400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11 класс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1961</Words>
  <PresentationFormat>Экран (4:3)</PresentationFormat>
  <Paragraphs>362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Секция РМО учителей истории и обществознания</vt:lpstr>
      <vt:lpstr>Слайд 2</vt:lpstr>
      <vt:lpstr>Слайд 3</vt:lpstr>
      <vt:lpstr>План работы секции</vt:lpstr>
      <vt:lpstr>ИТОГИ  муниципального этапа ВОШ 2019  </vt:lpstr>
      <vt:lpstr>Олимпиада по праву МБОУ «Гимназия № 136»   14.11.19</vt:lpstr>
      <vt:lpstr>Олимпиада по праву МБОУ «Гимназия № 136»   14.11.19</vt:lpstr>
      <vt:lpstr>Олимпиада по обществознанию  МБОУ «Школа  № 144»  27.11.19</vt:lpstr>
      <vt:lpstr>Олимпиада по обществознанию</vt:lpstr>
      <vt:lpstr>Олимпиада по обществознанию</vt:lpstr>
      <vt:lpstr>Олимпиада по обществознанию</vt:lpstr>
      <vt:lpstr>Олимпиада по обществознанию</vt:lpstr>
      <vt:lpstr>Олимпиада по истории</vt:lpstr>
      <vt:lpstr>Олимпиада по истории</vt:lpstr>
      <vt:lpstr>Олимпиада по истории</vt:lpstr>
      <vt:lpstr>Олимпиада по истории</vt:lpstr>
      <vt:lpstr>Перепроверка призовых работ</vt:lpstr>
      <vt:lpstr>Школьные и районные конференции НОУ</vt:lpstr>
      <vt:lpstr>Секции НОУ</vt:lpstr>
      <vt:lpstr>Секции НОУ</vt:lpstr>
      <vt:lpstr>Требования  к научной работе</vt:lpstr>
      <vt:lpstr>ЗАяВКА  на участие в НОУ</vt:lpstr>
      <vt:lpstr>КИМ ОГЭ </vt:lpstr>
      <vt:lpstr>КИМ ОГЭ  Критерии оценивания</vt:lpstr>
      <vt:lpstr>КИМ ОГЭ  Критерии оценивания</vt:lpstr>
      <vt:lpstr>Диагностические работы  по истории и обществознанию</vt:lpstr>
      <vt:lpstr>Отчет  о проведении диагностической работы</vt:lpstr>
      <vt:lpstr>Круглый стол «Подготовка к ОГЭ по истории и обществознанию»  12.02.20</vt:lpstr>
      <vt:lpstr>Круглый стол «Подготовка к ОГЭ по истории и обществознанию»  12.02.20</vt:lpstr>
      <vt:lpstr>ВПР</vt:lpstr>
      <vt:lpstr>Задачи ВПР</vt:lpstr>
      <vt:lpstr>ВПР</vt:lpstr>
      <vt:lpstr>ВПР – независимая оценка качества</vt:lpstr>
      <vt:lpstr>Рособрнадзор планирует ввести обязательные контрольные работы по истории для всех выпускников школ </vt:lpstr>
      <vt:lpstr>Комплексная открытая личностно-командная  гуманитарная олимпиада «Часы истории»</vt:lpstr>
      <vt:lpstr>Комплексная открытая личностно-командная  гуманитарная олимпиада «Часы истории»</vt:lpstr>
      <vt:lpstr>Конкурсы </vt:lpstr>
      <vt:lpstr>Расписание экзаменов 2020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Секция РМО учителей истории и обществознания</dc:title>
  <dc:creator>DNS</dc:creator>
  <cp:lastModifiedBy>Учитель</cp:lastModifiedBy>
  <cp:revision>61</cp:revision>
  <dcterms:created xsi:type="dcterms:W3CDTF">2017-12-26T16:29:09Z</dcterms:created>
  <dcterms:modified xsi:type="dcterms:W3CDTF">2020-01-10T08:02:07Z</dcterms:modified>
</cp:coreProperties>
</file>